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Clear Sans Bold" charset="1" panose="020B0803030202020304"/>
      <p:regular r:id="rId40"/>
    </p:embeddedFont>
    <p:embeddedFont>
      <p:font typeface="Ibarra Real Nova" charset="1" panose="00000500000000000000"/>
      <p:regular r:id="rId41"/>
    </p:embeddedFont>
    <p:embeddedFont>
      <p:font typeface="Ibarra Real Nova Bold" charset="1" panose="00000800000000000000"/>
      <p:regular r:id="rId42"/>
    </p:embeddedFont>
    <p:embeddedFont>
      <p:font typeface="TT Fors Bold" charset="1" panose="020B0003030001020000"/>
      <p:regular r:id="rId43"/>
    </p:embeddedFont>
    <p:embeddedFont>
      <p:font typeface="Clear Sans" charset="1" panose="020B0503030202020304"/>
      <p:regular r:id="rId44"/>
    </p:embeddedFont>
    <p:embeddedFont>
      <p:font typeface="Body Text Fit" charset="1" panose="02000503040000020004"/>
      <p:regular r:id="rId45"/>
    </p:embeddedFont>
    <p:embeddedFont>
      <p:font typeface="Body Text Fit Bold" charset="1" panose="02000503040000020004"/>
      <p:regular r:id="rId46"/>
    </p:embeddedFont>
    <p:embeddedFont>
      <p:font typeface="Fahkwang Bold" charset="1" panose="00000800000000000000"/>
      <p:regular r:id="rId47"/>
    </p:embeddedFont>
    <p:embeddedFont>
      <p:font typeface="Cooper Hewitt Bold" charset="1" panose="00000000000000000000"/>
      <p:regular r:id="rId48"/>
    </p:embeddedFont>
    <p:embeddedFont>
      <p:font typeface="Open Sauce Bold" charset="1" panose="00000800000000000000"/>
      <p:regular r:id="rId49"/>
    </p:embeddedFont>
    <p:embeddedFont>
      <p:font typeface="Open Sauce" charset="1" panose="00000500000000000000"/>
      <p:regular r:id="rId50"/>
    </p:embeddedFont>
    <p:embeddedFont>
      <p:font typeface="Telegraf" charset="1" panose="00000500000000000000"/>
      <p:regular r:id="rId51"/>
    </p:embeddedFont>
    <p:embeddedFont>
      <p:font typeface="Telegraf Bold" charset="1" panose="00000800000000000000"/>
      <p:regular r:id="rId52"/>
    </p:embeddedFont>
    <p:embeddedFont>
      <p:font typeface="Futura Bold" charset="1" panose="020B0702020204020203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6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embeddings/oleObject1.bin" Type="http://schemas.openxmlformats.org/officeDocument/2006/relationships/oleObject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55.png" Type="http://schemas.openxmlformats.org/officeDocument/2006/relationships/image"/><Relationship Id="rId16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8.png" Type="http://schemas.openxmlformats.org/officeDocument/2006/relationships/image"/><Relationship Id="rId5" Target="../media/image11.png" Type="http://schemas.openxmlformats.org/officeDocument/2006/relationships/image"/><Relationship Id="rId6" Target="../media/image6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70.png" Type="http://schemas.openxmlformats.org/officeDocument/2006/relationships/image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72.png" Type="http://schemas.openxmlformats.org/officeDocument/2006/relationships/image"/><Relationship Id="rId16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74.pn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svg" Type="http://schemas.openxmlformats.org/officeDocument/2006/relationships/image"/><Relationship Id="rId11" Target="../media/image85.png" Type="http://schemas.openxmlformats.org/officeDocument/2006/relationships/image"/><Relationship Id="rId12" Target="../media/image86.svg" Type="http://schemas.openxmlformats.org/officeDocument/2006/relationships/image"/><Relationship Id="rId13" Target="../media/image11.png" Type="http://schemas.openxmlformats.org/officeDocument/2006/relationships/image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Relationship Id="rId7" Target="../media/image81.jpeg" Type="http://schemas.openxmlformats.org/officeDocument/2006/relationships/image"/><Relationship Id="rId8" Target="../media/image82.jpe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96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11.png" Type="http://schemas.openxmlformats.org/officeDocument/2006/relationships/image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Relationship Id="rId6" Target="../media/image91.png" Type="http://schemas.openxmlformats.org/officeDocument/2006/relationships/image"/><Relationship Id="rId7" Target="../media/image92.svg" Type="http://schemas.openxmlformats.org/officeDocument/2006/relationships/image"/><Relationship Id="rId8" Target="../media/image93.png" Type="http://schemas.openxmlformats.org/officeDocument/2006/relationships/image"/><Relationship Id="rId9" Target="../media/image9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5.png" Type="http://schemas.openxmlformats.org/officeDocument/2006/relationships/image"/><Relationship Id="rId16" Target="../media/image6.svg" Type="http://schemas.openxmlformats.org/officeDocument/2006/relationships/image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E7F8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8350051" y="-1779964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5464966"/>
                </a:moveTo>
                <a:lnTo>
                  <a:pt x="11721106" y="5464966"/>
                </a:lnTo>
                <a:lnTo>
                  <a:pt x="11721106" y="0"/>
                </a:lnTo>
                <a:lnTo>
                  <a:pt x="0" y="0"/>
                </a:lnTo>
                <a:lnTo>
                  <a:pt x="0" y="5464966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791081">
            <a:off x="10871302" y="5524966"/>
            <a:ext cx="8874113" cy="7687200"/>
          </a:xfrm>
          <a:custGeom>
            <a:avLst/>
            <a:gdLst/>
            <a:ahLst/>
            <a:cxnLst/>
            <a:rect r="r" b="b" t="t" l="l"/>
            <a:pathLst>
              <a:path h="7687200" w="8874113">
                <a:moveTo>
                  <a:pt x="8874113" y="0"/>
                </a:moveTo>
                <a:lnTo>
                  <a:pt x="0" y="0"/>
                </a:lnTo>
                <a:lnTo>
                  <a:pt x="0" y="7687200"/>
                </a:lnTo>
                <a:lnTo>
                  <a:pt x="8874113" y="7687200"/>
                </a:lnTo>
                <a:lnTo>
                  <a:pt x="88741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46440" y="9373444"/>
            <a:ext cx="964520" cy="1198461"/>
          </a:xfrm>
          <a:custGeom>
            <a:avLst/>
            <a:gdLst/>
            <a:ahLst/>
            <a:cxnLst/>
            <a:rect r="r" b="b" t="t" l="l"/>
            <a:pathLst>
              <a:path h="1198461" w="964520">
                <a:moveTo>
                  <a:pt x="0" y="0"/>
                </a:moveTo>
                <a:lnTo>
                  <a:pt x="964520" y="0"/>
                </a:lnTo>
                <a:lnTo>
                  <a:pt x="964520" y="1198462"/>
                </a:lnTo>
                <a:lnTo>
                  <a:pt x="0" y="1198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7214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4620" y="35180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32 OF 33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68597" y="449815"/>
            <a:ext cx="3824803" cy="1513109"/>
          </a:xfrm>
          <a:custGeom>
            <a:avLst/>
            <a:gdLst/>
            <a:ahLst/>
            <a:cxnLst/>
            <a:rect r="r" b="b" t="t" l="l"/>
            <a:pathLst>
              <a:path h="1513109" w="3824803">
                <a:moveTo>
                  <a:pt x="0" y="0"/>
                </a:moveTo>
                <a:lnTo>
                  <a:pt x="3824803" y="0"/>
                </a:lnTo>
                <a:lnTo>
                  <a:pt x="3824803" y="1513109"/>
                </a:lnTo>
                <a:lnTo>
                  <a:pt x="0" y="15131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9163" y="149075"/>
            <a:ext cx="2232385" cy="1958918"/>
          </a:xfrm>
          <a:custGeom>
            <a:avLst/>
            <a:gdLst/>
            <a:ahLst/>
            <a:cxnLst/>
            <a:rect r="r" b="b" t="t" l="l"/>
            <a:pathLst>
              <a:path h="1958918" w="2232385">
                <a:moveTo>
                  <a:pt x="0" y="0"/>
                </a:moveTo>
                <a:lnTo>
                  <a:pt x="2232385" y="0"/>
                </a:lnTo>
                <a:lnTo>
                  <a:pt x="2232385" y="1958919"/>
                </a:lnTo>
                <a:lnTo>
                  <a:pt x="0" y="19589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28562" y="3158104"/>
            <a:ext cx="6230877" cy="68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spc="-80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Projet d’innovation sur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4918" y="4151877"/>
            <a:ext cx="12242964" cy="156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b="true" sz="5000" spc="-100">
                <a:solidFill>
                  <a:srgbClr val="363636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Diagnostique Intelligent des Systèmes Electromécaniques (DISEM)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600" y="6965219"/>
            <a:ext cx="44206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Réalisée par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81138" y="9772650"/>
            <a:ext cx="623052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spc="-50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Année Universitaire 2025/2026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600" y="7784368"/>
            <a:ext cx="388417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LAAZIZ Youness</a:t>
            </a:r>
          </a:p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KEBE  Mamadou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75725" y="6965219"/>
            <a:ext cx="44206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Encadrée par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15333" y="7727218"/>
            <a:ext cx="4420675" cy="164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M. RAFIK Mohamed</a:t>
            </a:r>
          </a:p>
          <a:p>
            <a:pPr algn="l">
              <a:lnSpc>
                <a:spcPts val="4416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Mme TALBI Bouchra</a:t>
            </a:r>
          </a:p>
          <a:p>
            <a:pPr algn="l">
              <a:lnSpc>
                <a:spcPts val="4416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Mme SFAR Wissal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92704" y="719071"/>
            <a:ext cx="9984739" cy="210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spc="-68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Dépa</a:t>
            </a:r>
            <a:r>
              <a:rPr lang="en-US" sz="3400" spc="-68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rtement : Génie Electrique</a:t>
            </a:r>
          </a:p>
          <a:p>
            <a:pPr algn="ctr">
              <a:lnSpc>
                <a:spcPts val="4760"/>
              </a:lnSpc>
            </a:pPr>
            <a:r>
              <a:rPr lang="en-US" sz="3400" spc="-68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Filière : Master Génie Electrique et    Systèmes Industriels Intelligents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115333" y="6965219"/>
            <a:ext cx="44206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 b="true">
                <a:solidFill>
                  <a:srgbClr val="000000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Membres de jury</a:t>
            </a:r>
            <a:r>
              <a:rPr lang="en-US" b="true" sz="3200" spc="-64">
                <a:solidFill>
                  <a:srgbClr val="000000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75725" y="7784368"/>
            <a:ext cx="44206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M. RAFIK Mohamed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84687" y="5812402"/>
            <a:ext cx="1455132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399" spc="-47">
                <a:solidFill>
                  <a:srgbClr val="363636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Basé su</a:t>
            </a:r>
            <a:r>
              <a:rPr lang="en-US" b="true" sz="2399" spc="-47">
                <a:solidFill>
                  <a:srgbClr val="363636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r l’analyse du courant et des vibrations et un réseau de neurones profond (DNN) embarqué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56581"/>
            <a:ext cx="327660" cy="8763380"/>
            <a:chOff x="0" y="0"/>
            <a:chExt cx="86297" cy="2308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632960"/>
            <a:ext cx="327660" cy="2520916"/>
            <a:chOff x="0" y="0"/>
            <a:chExt cx="86297" cy="663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7672" y="1993419"/>
            <a:ext cx="200892" cy="2008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5085" y="1993419"/>
            <a:ext cx="200892" cy="2008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1949" y="1993419"/>
            <a:ext cx="200892" cy="2008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1151" y="2722967"/>
            <a:ext cx="307413" cy="30741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4858" y="6291386"/>
            <a:ext cx="307413" cy="30741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802400" y="6848669"/>
            <a:ext cx="6987668" cy="2636150"/>
            <a:chOff x="0" y="0"/>
            <a:chExt cx="1362226" cy="5139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62226" cy="513910"/>
            </a:xfrm>
            <a:custGeom>
              <a:avLst/>
              <a:gdLst/>
              <a:ahLst/>
              <a:cxnLst/>
              <a:rect r="r" b="b" t="t" l="l"/>
              <a:pathLst>
                <a:path h="513910" w="1362226">
                  <a:moveTo>
                    <a:pt x="681113" y="0"/>
                  </a:moveTo>
                  <a:cubicBezTo>
                    <a:pt x="304945" y="0"/>
                    <a:pt x="0" y="115043"/>
                    <a:pt x="0" y="256955"/>
                  </a:cubicBezTo>
                  <a:cubicBezTo>
                    <a:pt x="0" y="398867"/>
                    <a:pt x="304945" y="513910"/>
                    <a:pt x="681113" y="513910"/>
                  </a:cubicBezTo>
                  <a:cubicBezTo>
                    <a:pt x="1057281" y="513910"/>
                    <a:pt x="1362226" y="398867"/>
                    <a:pt x="1362226" y="256955"/>
                  </a:cubicBezTo>
                  <a:cubicBezTo>
                    <a:pt x="1362226" y="115043"/>
                    <a:pt x="1057281" y="0"/>
                    <a:pt x="6811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27709" y="-8971"/>
              <a:ext cx="1106809" cy="474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672321" y="646548"/>
            <a:ext cx="7247825" cy="8685283"/>
            <a:chOff x="0" y="0"/>
            <a:chExt cx="37581823" cy="450354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7581836" cy="45035344"/>
            </a:xfrm>
            <a:custGeom>
              <a:avLst/>
              <a:gdLst/>
              <a:ahLst/>
              <a:cxnLst/>
              <a:rect r="r" b="b" t="t" l="l"/>
              <a:pathLst>
                <a:path h="45035344" w="37581836">
                  <a:moveTo>
                    <a:pt x="0" y="0"/>
                  </a:moveTo>
                  <a:lnTo>
                    <a:pt x="0" y="33351344"/>
                  </a:lnTo>
                  <a:cubicBezTo>
                    <a:pt x="0" y="39804215"/>
                    <a:pt x="8413022" y="45035344"/>
                    <a:pt x="18790921" y="45035344"/>
                  </a:cubicBezTo>
                  <a:cubicBezTo>
                    <a:pt x="29168821" y="45035344"/>
                    <a:pt x="37581836" y="39804215"/>
                    <a:pt x="37581836" y="33351344"/>
                  </a:cubicBezTo>
                  <a:lnTo>
                    <a:pt x="37581836" y="0"/>
                  </a:lnTo>
                  <a:close/>
                </a:path>
              </a:pathLst>
            </a:custGeom>
            <a:blipFill>
              <a:blip r:embed="rId2"/>
              <a:stretch>
                <a:fillRect l="-1459" t="0" r="-1459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28700" y="3868580"/>
            <a:ext cx="1072391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alimentation monophasée,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enroulement principal et auxiliaire,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condensateur permanent,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dynamique mécanique du rotor.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8261" y="50902"/>
            <a:ext cx="10913812" cy="183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b="true" sz="5300" spc="-106">
                <a:solidFill>
                  <a:srgbClr val="072E5D"/>
                </a:solidFill>
                <a:latin typeface="Fahkwang Bold"/>
                <a:ea typeface="Fahkwang Bold"/>
                <a:cs typeface="Fahkwang Bold"/>
                <a:sym typeface="Fahkwang Bold"/>
              </a:rPr>
              <a:t>Modélisation du moteur PSC sous MATLAB/Simulink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5085" y="2620805"/>
            <a:ext cx="828170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b="true" sz="2700" spc="-54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Développement d’un modèle électromécanique du moteur PSC intégrant 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6113" y="6240305"/>
            <a:ext cx="929810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b="true" sz="2700" spc="-54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Le modèle permet d’accéder aux grandeurs internes 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2271" y="7078505"/>
            <a:ext cx="10723919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courant moteur,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</a:t>
            </a: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ouple électromagnétique,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vitesse rotorique.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442536" y="8806077"/>
            <a:ext cx="11136990" cy="771096"/>
            <a:chOff x="0" y="0"/>
            <a:chExt cx="14849320" cy="1028128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4418724" cy="1028128"/>
              <a:chOff x="0" y="0"/>
              <a:chExt cx="2848143" cy="20308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848143" cy="203087"/>
              </a:xfrm>
              <a:custGeom>
                <a:avLst/>
                <a:gdLst/>
                <a:ahLst/>
                <a:cxnLst/>
                <a:rect r="r" b="b" t="t" l="l"/>
                <a:pathLst>
                  <a:path h="203087" w="2848143">
                    <a:moveTo>
                      <a:pt x="71591" y="0"/>
                    </a:moveTo>
                    <a:lnTo>
                      <a:pt x="2776552" y="0"/>
                    </a:lnTo>
                    <a:cubicBezTo>
                      <a:pt x="2795539" y="0"/>
                      <a:pt x="2813748" y="7543"/>
                      <a:pt x="2827174" y="20969"/>
                    </a:cubicBezTo>
                    <a:cubicBezTo>
                      <a:pt x="2840600" y="34395"/>
                      <a:pt x="2848143" y="52604"/>
                      <a:pt x="2848143" y="71591"/>
                    </a:cubicBezTo>
                    <a:lnTo>
                      <a:pt x="2848143" y="131496"/>
                    </a:lnTo>
                    <a:cubicBezTo>
                      <a:pt x="2848143" y="150483"/>
                      <a:pt x="2840600" y="168692"/>
                      <a:pt x="2827174" y="182118"/>
                    </a:cubicBezTo>
                    <a:cubicBezTo>
                      <a:pt x="2813748" y="195544"/>
                      <a:pt x="2795539" y="203087"/>
                      <a:pt x="2776552" y="203087"/>
                    </a:cubicBezTo>
                    <a:lnTo>
                      <a:pt x="71591" y="203087"/>
                    </a:lnTo>
                    <a:cubicBezTo>
                      <a:pt x="32053" y="203087"/>
                      <a:pt x="0" y="171034"/>
                      <a:pt x="0" y="131496"/>
                    </a:cubicBezTo>
                    <a:lnTo>
                      <a:pt x="0" y="71591"/>
                    </a:lnTo>
                    <a:cubicBezTo>
                      <a:pt x="0" y="52604"/>
                      <a:pt x="7543" y="34395"/>
                      <a:pt x="20969" y="20969"/>
                    </a:cubicBezTo>
                    <a:cubicBezTo>
                      <a:pt x="34395" y="7543"/>
                      <a:pt x="52604" y="0"/>
                      <a:pt x="715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F509A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2848143" cy="231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346946" y="170649"/>
              <a:ext cx="14502373" cy="550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2"/>
                </a:lnSpc>
              </a:pPr>
              <a:r>
                <a:rPr lang="en-US" b="true" sz="2891" spc="-57">
                  <a:solidFill>
                    <a:srgbClr val="0A3981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Ces signaux constituent les sources principales du diagnostic.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10 SUR 33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-632960"/>
            <a:ext cx="327660" cy="8763380"/>
            <a:chOff x="0" y="0"/>
            <a:chExt cx="86297" cy="2308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0" y="8399044"/>
            <a:ext cx="327660" cy="2520916"/>
            <a:chOff x="0" y="0"/>
            <a:chExt cx="86297" cy="663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9303" y="2430249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5" y="0"/>
                </a:lnTo>
                <a:lnTo>
                  <a:pt x="328415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5385" y="6519171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873208" y="294790"/>
            <a:ext cx="6433842" cy="9684210"/>
            <a:chOff x="0" y="0"/>
            <a:chExt cx="1545723" cy="23266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5723" cy="2326620"/>
            </a:xfrm>
            <a:custGeom>
              <a:avLst/>
              <a:gdLst/>
              <a:ahLst/>
              <a:cxnLst/>
              <a:rect r="r" b="b" t="t" l="l"/>
              <a:pathLst>
                <a:path h="2326620" w="1545723">
                  <a:moveTo>
                    <a:pt x="0" y="0"/>
                  </a:moveTo>
                  <a:lnTo>
                    <a:pt x="1545723" y="0"/>
                  </a:lnTo>
                  <a:lnTo>
                    <a:pt x="1545723" y="2326620"/>
                  </a:lnTo>
                  <a:lnTo>
                    <a:pt x="0" y="23266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0437">
                      <a:alpha val="100000"/>
                    </a:srgbClr>
                  </a:gs>
                  <a:gs pos="100000">
                    <a:srgbClr val="00466D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545723" cy="2383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95537" y="0"/>
            <a:ext cx="2584292" cy="10287000"/>
            <a:chOff x="0" y="0"/>
            <a:chExt cx="680636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0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680637">
                  <a:moveTo>
                    <a:pt x="0" y="0"/>
                  </a:moveTo>
                  <a:lnTo>
                    <a:pt x="680637" y="0"/>
                  </a:lnTo>
                  <a:lnTo>
                    <a:pt x="68063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68063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98908" y="0"/>
            <a:ext cx="6289092" cy="5286948"/>
            <a:chOff x="0" y="0"/>
            <a:chExt cx="8385456" cy="7049264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/>
            <a:srcRect l="21408" t="0" r="21408" b="0"/>
            <a:stretch>
              <a:fillRect/>
            </a:stretch>
          </p:blipFill>
          <p:spPr>
            <a:xfrm flipH="false" flipV="false">
              <a:off x="0" y="0"/>
              <a:ext cx="8385456" cy="7049264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12442758" y="5286948"/>
            <a:ext cx="5484790" cy="4692052"/>
            <a:chOff x="0" y="0"/>
            <a:chExt cx="7313054" cy="6256069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5"/>
            <a:srcRect l="0" t="2264" r="19557" b="28756"/>
            <a:stretch>
              <a:fillRect/>
            </a:stretch>
          </p:blipFill>
          <p:spPr>
            <a:xfrm flipH="false" flipV="false">
              <a:off x="0" y="0"/>
              <a:ext cx="7313054" cy="6256069"/>
            </a:xfrm>
            <a:prstGeom prst="rect">
              <a:avLst/>
            </a:prstGeom>
          </p:spPr>
        </p:pic>
      </p:grpSp>
      <p:sp>
        <p:nvSpPr>
          <p:cNvPr name="Freeform 20" id="20"/>
          <p:cNvSpPr/>
          <p:nvPr/>
        </p:nvSpPr>
        <p:spPr>
          <a:xfrm flipH="false" flipV="false" rot="0">
            <a:off x="1164910" y="3763731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4"/>
                </a:lnTo>
                <a:lnTo>
                  <a:pt x="0" y="33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09313" y="4262091"/>
            <a:ext cx="9352320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variations de couple,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variations de vitesse,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bruit mécanique,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impacts impulsionnels (roulements).</a:t>
            </a:r>
          </a:p>
          <a:p>
            <a:pPr algn="just">
              <a:lnSpc>
                <a:spcPts val="384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478905" y="2376485"/>
            <a:ext cx="935232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La vibration n’est pas directement mesurée dans Simulink.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4512" y="7605021"/>
            <a:ext cx="9352320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bruit,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hautes fréquences,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désalignement,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impacts HF.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4512" y="6452496"/>
            <a:ext cx="935232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Un modèle vibratoire paramétrable est implémenté en MATLAB 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8261" y="50902"/>
            <a:ext cx="10913812" cy="183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b="true" sz="5300" spc="-106">
                <a:solidFill>
                  <a:srgbClr val="072E5D"/>
                </a:solidFill>
                <a:latin typeface="Fahkwang Bold"/>
                <a:ea typeface="Fahkwang Bold"/>
                <a:cs typeface="Fahkwang Bold"/>
                <a:sym typeface="Fahkwang Bold"/>
              </a:rPr>
              <a:t>Génération du signal de vibration (modèle capteur)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24512" y="3709966"/>
            <a:ext cx="1009152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Elle est reconstruite numériquement à partir de :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873208" y="9258300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3553231" y="9622161"/>
            <a:ext cx="16466039" cy="1154262"/>
            <a:chOff x="0" y="0"/>
            <a:chExt cx="3598657" cy="25226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628702" y="9811774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11 SUR 33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56581"/>
            <a:ext cx="327660" cy="8763380"/>
            <a:chOff x="0" y="0"/>
            <a:chExt cx="86297" cy="2308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632960"/>
            <a:ext cx="327660" cy="2520916"/>
            <a:chOff x="0" y="0"/>
            <a:chExt cx="86297" cy="663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3016" y="2018035"/>
            <a:ext cx="200892" cy="2008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0429" y="2018035"/>
            <a:ext cx="200892" cy="2008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7292" y="2018035"/>
            <a:ext cx="200892" cy="2008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1398" y="2568255"/>
            <a:ext cx="307413" cy="30741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97218" y="2644283"/>
            <a:ext cx="215773" cy="155357"/>
          </a:xfrm>
          <a:custGeom>
            <a:avLst/>
            <a:gdLst/>
            <a:ahLst/>
            <a:cxnLst/>
            <a:rect r="r" b="b" t="t" l="l"/>
            <a:pathLst>
              <a:path h="155357" w="215773">
                <a:moveTo>
                  <a:pt x="0" y="0"/>
                </a:moveTo>
                <a:lnTo>
                  <a:pt x="215773" y="0"/>
                </a:lnTo>
                <a:lnTo>
                  <a:pt x="215773" y="155357"/>
                </a:lnTo>
                <a:lnTo>
                  <a:pt x="0" y="15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97218" y="5255492"/>
            <a:ext cx="307413" cy="30741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43038" y="5331520"/>
            <a:ext cx="215773" cy="155357"/>
          </a:xfrm>
          <a:custGeom>
            <a:avLst/>
            <a:gdLst/>
            <a:ahLst/>
            <a:cxnLst/>
            <a:rect r="r" b="b" t="t" l="l"/>
            <a:pathLst>
              <a:path h="155357" w="215773">
                <a:moveTo>
                  <a:pt x="0" y="0"/>
                </a:moveTo>
                <a:lnTo>
                  <a:pt x="215773" y="0"/>
                </a:lnTo>
                <a:lnTo>
                  <a:pt x="215773" y="155357"/>
                </a:lnTo>
                <a:lnTo>
                  <a:pt x="0" y="15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729413" y="0"/>
            <a:ext cx="7756100" cy="9945551"/>
            <a:chOff x="0" y="0"/>
            <a:chExt cx="1863394" cy="238940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63394" cy="2389407"/>
            </a:xfrm>
            <a:custGeom>
              <a:avLst/>
              <a:gdLst/>
              <a:ahLst/>
              <a:cxnLst/>
              <a:rect r="r" b="b" t="t" l="l"/>
              <a:pathLst>
                <a:path h="2389407" w="1863394">
                  <a:moveTo>
                    <a:pt x="99817" y="0"/>
                  </a:moveTo>
                  <a:lnTo>
                    <a:pt x="1763577" y="0"/>
                  </a:lnTo>
                  <a:cubicBezTo>
                    <a:pt x="1790050" y="0"/>
                    <a:pt x="1815439" y="10516"/>
                    <a:pt x="1834158" y="29236"/>
                  </a:cubicBezTo>
                  <a:cubicBezTo>
                    <a:pt x="1852878" y="47955"/>
                    <a:pt x="1863394" y="73344"/>
                    <a:pt x="1863394" y="99817"/>
                  </a:cubicBezTo>
                  <a:lnTo>
                    <a:pt x="1863394" y="2289590"/>
                  </a:lnTo>
                  <a:cubicBezTo>
                    <a:pt x="1863394" y="2316063"/>
                    <a:pt x="1852878" y="2341452"/>
                    <a:pt x="1834158" y="2360171"/>
                  </a:cubicBezTo>
                  <a:cubicBezTo>
                    <a:pt x="1815439" y="2378891"/>
                    <a:pt x="1790050" y="2389407"/>
                    <a:pt x="1763577" y="2389407"/>
                  </a:cubicBezTo>
                  <a:lnTo>
                    <a:pt x="99817" y="2389407"/>
                  </a:lnTo>
                  <a:cubicBezTo>
                    <a:pt x="73344" y="2389407"/>
                    <a:pt x="47955" y="2378891"/>
                    <a:pt x="29236" y="2360171"/>
                  </a:cubicBezTo>
                  <a:cubicBezTo>
                    <a:pt x="10516" y="2341452"/>
                    <a:pt x="0" y="2316063"/>
                    <a:pt x="0" y="2289590"/>
                  </a:cubicBezTo>
                  <a:lnTo>
                    <a:pt x="0" y="99817"/>
                  </a:lnTo>
                  <a:cubicBezTo>
                    <a:pt x="0" y="73344"/>
                    <a:pt x="10516" y="47955"/>
                    <a:pt x="29236" y="29236"/>
                  </a:cubicBezTo>
                  <a:cubicBezTo>
                    <a:pt x="47955" y="10516"/>
                    <a:pt x="73344" y="0"/>
                    <a:pt x="99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000437">
                      <a:alpha val="100000"/>
                    </a:srgbClr>
                  </a:gs>
                  <a:gs pos="100000">
                    <a:srgbClr val="00466D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863394" cy="2446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64413" y="0"/>
            <a:ext cx="3086100" cy="10287000"/>
            <a:chOff x="0" y="0"/>
            <a:chExt cx="812800" cy="27093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069926" y="241072"/>
            <a:ext cx="7075074" cy="9656853"/>
            <a:chOff x="0" y="0"/>
            <a:chExt cx="6350000" cy="866719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8667191"/>
            </a:xfrm>
            <a:custGeom>
              <a:avLst/>
              <a:gdLst/>
              <a:ahLst/>
              <a:cxnLst/>
              <a:rect r="r" b="b" t="t" l="l"/>
              <a:pathLst>
                <a:path h="8667191" w="6350000">
                  <a:moveTo>
                    <a:pt x="5715000" y="8667191"/>
                  </a:moveTo>
                  <a:lnTo>
                    <a:pt x="635000" y="8667191"/>
                  </a:lnTo>
                  <a:cubicBezTo>
                    <a:pt x="284480" y="8667191"/>
                    <a:pt x="0" y="8278901"/>
                    <a:pt x="0" y="7800472"/>
                  </a:cubicBezTo>
                  <a:lnTo>
                    <a:pt x="0" y="866719"/>
                  </a:lnTo>
                  <a:cubicBezTo>
                    <a:pt x="0" y="38829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388290"/>
                    <a:pt x="6350000" y="866719"/>
                  </a:cubicBezTo>
                  <a:lnTo>
                    <a:pt x="6350000" y="7800472"/>
                  </a:lnTo>
                  <a:cubicBezTo>
                    <a:pt x="6350000" y="8278901"/>
                    <a:pt x="6065520" y="8667191"/>
                    <a:pt x="5715000" y="8667191"/>
                  </a:cubicBezTo>
                  <a:close/>
                </a:path>
              </a:pathLst>
            </a:custGeom>
            <a:blipFill>
              <a:blip r:embed="rId4"/>
              <a:stretch>
                <a:fillRect l="-160" t="0" r="-16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39922" y="3126399"/>
            <a:ext cx="7726776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C1 : état sain,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C2–C4 : défauts électriques,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C5–C6 : défauts mécaniques,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C7 : défaut combiné.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51398" y="210657"/>
            <a:ext cx="8503824" cy="173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100">
                <a:solidFill>
                  <a:srgbClr val="072E5D"/>
                </a:solidFill>
                <a:latin typeface="Fahkwang Bold"/>
                <a:ea typeface="Fahkwang Bold"/>
                <a:cs typeface="Fahkwang Bold"/>
                <a:sym typeface="Fahkwang Bold"/>
              </a:rPr>
              <a:t>Définition des scénarios de défauts (C1 à C7)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7652" y="2506087"/>
            <a:ext cx="954892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Sept classes de fonctionnement sont définies 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3472" y="5202849"/>
            <a:ext cx="730052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Chaque classe est implémentée via 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58811" y="5888649"/>
            <a:ext cx="8589177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des modifications paramétriques contrôlées,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un</a:t>
            </a: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 script MATLAB de configuration automatique.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327660" y="7961714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687262" y="7907949"/>
            <a:ext cx="331551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 Cela garantit 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90429" y="8498499"/>
            <a:ext cx="8589177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cohérence des données,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répétabilité,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séparation claire des classes.</a:t>
            </a:r>
          </a:p>
          <a:p>
            <a:pPr algn="just">
              <a:lnSpc>
                <a:spcPts val="3840"/>
              </a:lnSpc>
            </a:pP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11839907" y="9258300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8" y="0"/>
                </a:lnTo>
                <a:lnTo>
                  <a:pt x="8124368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3519930" y="9622161"/>
            <a:ext cx="16466039" cy="1154262"/>
            <a:chOff x="0" y="0"/>
            <a:chExt cx="3598657" cy="25226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4576351" y="9845791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12 SUR 33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56581"/>
            <a:ext cx="327660" cy="8763380"/>
            <a:chOff x="0" y="0"/>
            <a:chExt cx="86297" cy="2308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632960"/>
            <a:ext cx="327660" cy="2520916"/>
            <a:chOff x="0" y="0"/>
            <a:chExt cx="86297" cy="663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2804" y="1936638"/>
            <a:ext cx="200892" cy="2008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0217" y="1936638"/>
            <a:ext cx="200892" cy="2008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57080" y="1936638"/>
            <a:ext cx="200892" cy="2008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3001" y="2811126"/>
            <a:ext cx="307413" cy="30741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42804" y="6267991"/>
            <a:ext cx="307413" cy="30741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351109" y="8396709"/>
            <a:ext cx="209798" cy="0"/>
          </a:xfrm>
          <a:prstGeom prst="line">
            <a:avLst/>
          </a:prstGeom>
          <a:ln cap="rnd" w="76200">
            <a:gradFill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1089371" y="627498"/>
            <a:ext cx="7001392" cy="8855381"/>
            <a:chOff x="0" y="0"/>
            <a:chExt cx="1682076" cy="21274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82076" cy="2127495"/>
            </a:xfrm>
            <a:custGeom>
              <a:avLst/>
              <a:gdLst/>
              <a:ahLst/>
              <a:cxnLst/>
              <a:rect r="r" b="b" t="t" l="l"/>
              <a:pathLst>
                <a:path h="2127495" w="1682076">
                  <a:moveTo>
                    <a:pt x="110577" y="0"/>
                  </a:moveTo>
                  <a:lnTo>
                    <a:pt x="1571500" y="0"/>
                  </a:lnTo>
                  <a:cubicBezTo>
                    <a:pt x="1632570" y="0"/>
                    <a:pt x="1682076" y="49507"/>
                    <a:pt x="1682076" y="110577"/>
                  </a:cubicBezTo>
                  <a:lnTo>
                    <a:pt x="1682076" y="2016918"/>
                  </a:lnTo>
                  <a:cubicBezTo>
                    <a:pt x="1682076" y="2077988"/>
                    <a:pt x="1632570" y="2127495"/>
                    <a:pt x="1571500" y="2127495"/>
                  </a:cubicBezTo>
                  <a:lnTo>
                    <a:pt x="110577" y="2127495"/>
                  </a:lnTo>
                  <a:cubicBezTo>
                    <a:pt x="49507" y="2127495"/>
                    <a:pt x="0" y="2077988"/>
                    <a:pt x="0" y="2016918"/>
                  </a:cubicBezTo>
                  <a:lnTo>
                    <a:pt x="0" y="110577"/>
                  </a:lnTo>
                  <a:cubicBezTo>
                    <a:pt x="0" y="49507"/>
                    <a:pt x="49507" y="0"/>
                    <a:pt x="110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000437">
                      <a:alpha val="100000"/>
                    </a:srgbClr>
                  </a:gs>
                  <a:gs pos="100000">
                    <a:srgbClr val="00466D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82076" cy="2184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860442" y="0"/>
            <a:ext cx="3086100" cy="10287000"/>
            <a:chOff x="0" y="0"/>
            <a:chExt cx="812800" cy="27093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246109" y="920592"/>
            <a:ext cx="6695766" cy="8229600"/>
            <a:chOff x="0" y="0"/>
            <a:chExt cx="5166486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166487" cy="6350000"/>
            </a:xfrm>
            <a:custGeom>
              <a:avLst/>
              <a:gdLst/>
              <a:ahLst/>
              <a:cxnLst/>
              <a:rect r="r" b="b" t="t" l="l"/>
              <a:pathLst>
                <a:path h="6350000" w="5166487">
                  <a:moveTo>
                    <a:pt x="4339849" y="6350000"/>
                  </a:moveTo>
                  <a:lnTo>
                    <a:pt x="826638" y="6350000"/>
                  </a:lnTo>
                  <a:cubicBezTo>
                    <a:pt x="36992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369920" y="0"/>
                    <a:pt x="826638" y="0"/>
                  </a:cubicBezTo>
                  <a:lnTo>
                    <a:pt x="4339849" y="0"/>
                  </a:lnTo>
                  <a:cubicBezTo>
                    <a:pt x="4796566" y="0"/>
                    <a:pt x="5166487" y="227330"/>
                    <a:pt x="5166487" y="508000"/>
                  </a:cubicBezTo>
                  <a:lnTo>
                    <a:pt x="5166487" y="5842000"/>
                  </a:lnTo>
                  <a:cubicBezTo>
                    <a:pt x="5166487" y="6122670"/>
                    <a:pt x="4796566" y="6350000"/>
                    <a:pt x="4339849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3355" t="0" r="-3355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781730" y="84701"/>
            <a:ext cx="10752423" cy="173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 spc="-100">
                <a:solidFill>
                  <a:srgbClr val="072E5D"/>
                </a:solidFill>
                <a:latin typeface="Fahkwang Bold"/>
                <a:ea typeface="Fahkwang Bold"/>
                <a:cs typeface="Fahkwang Bold"/>
                <a:sym typeface="Fahkwang Bold"/>
              </a:rPr>
              <a:t>Pilotage automatique des simulations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9256" y="2758483"/>
            <a:ext cx="913911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Les simulations Simulink sont pilotées par des scripts MATLAB externes 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50217" y="3976865"/>
            <a:ext cx="8872260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chargement du modèle,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réglage des paramètres,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lancement automatique,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récupération des signaux.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69059" y="6215348"/>
            <a:ext cx="913911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Les sorties sont exportées via des blocs To Workspace.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36362" y="8178642"/>
            <a:ext cx="887226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séparation claire entre modèle graphique et traitement des données.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991528" y="7631296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351131" y="7577531"/>
            <a:ext cx="331551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Avantage :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1534153" y="9150192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3214176" y="9514053"/>
            <a:ext cx="16466039" cy="1154262"/>
            <a:chOff x="0" y="0"/>
            <a:chExt cx="3598657" cy="25226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4308697" y="9771574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13 SUR 33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56581"/>
            <a:ext cx="327660" cy="8763380"/>
            <a:chOff x="0" y="0"/>
            <a:chExt cx="86297" cy="2308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632960"/>
            <a:ext cx="327660" cy="2520916"/>
            <a:chOff x="0" y="0"/>
            <a:chExt cx="86297" cy="663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4858" y="2065660"/>
            <a:ext cx="200892" cy="2008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2271" y="2065660"/>
            <a:ext cx="200892" cy="2008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9134" y="2065660"/>
            <a:ext cx="200892" cy="2008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11532006" y="2244723"/>
            <a:ext cx="6381456" cy="638145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47942" y="3137417"/>
            <a:ext cx="7149583" cy="7149583"/>
            <a:chOff x="0" y="0"/>
            <a:chExt cx="13716000" cy="13716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500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64858" y="3735238"/>
            <a:ext cx="10622063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Suppression du régime transitoire.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Centrage et normalisation légère.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Vérification statistique :</a:t>
            </a:r>
          </a:p>
          <a:p>
            <a:pPr algn="just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RMS,</a:t>
            </a:r>
          </a:p>
          <a:p>
            <a:pPr algn="just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kurtosis,</a:t>
            </a:r>
          </a:p>
          <a:p>
            <a:pPr algn="just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peak-to-peak.   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Validation visuelle et numérique de chaque classe.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4650" y="806747"/>
            <a:ext cx="15437028" cy="93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 spc="-110">
                <a:solidFill>
                  <a:srgbClr val="072E5D"/>
                </a:solidFill>
                <a:latin typeface="Fahkwang Bold"/>
                <a:ea typeface="Fahkwang Bold"/>
                <a:cs typeface="Fahkwang Bold"/>
                <a:sym typeface="Fahkwang Bold"/>
              </a:rPr>
              <a:t>Post-traitement et validation des signaux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764858" y="7708393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24460" y="7654628"/>
            <a:ext cx="910592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Cette étape garantit la qualité du dataset avant l’apprentissage.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1778307" y="9258300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458330" y="9622161"/>
            <a:ext cx="16466039" cy="1154262"/>
            <a:chOff x="0" y="0"/>
            <a:chExt cx="3598657" cy="25226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4543326" y="9798166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14 SUR 33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56581"/>
            <a:ext cx="327660" cy="8763380"/>
            <a:chOff x="0" y="0"/>
            <a:chExt cx="86297" cy="2308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632960"/>
            <a:ext cx="327660" cy="2520916"/>
            <a:chOff x="0" y="0"/>
            <a:chExt cx="86297" cy="663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658489"/>
            <a:ext cx="200892" cy="2008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113" y="1658489"/>
            <a:ext cx="200892" cy="2008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42976" y="1658489"/>
            <a:ext cx="200892" cy="2008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5843" y="2686178"/>
            <a:ext cx="307413" cy="30741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093702" y="3595266"/>
            <a:ext cx="209798" cy="0"/>
          </a:xfrm>
          <a:prstGeom prst="line">
            <a:avLst/>
          </a:prstGeom>
          <a:ln cap="rnd" w="76200">
            <a:gradFill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764254" y="4296618"/>
            <a:ext cx="307413" cy="30741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984721" y="861877"/>
            <a:ext cx="5039822" cy="9213841"/>
            <a:chOff x="0" y="0"/>
            <a:chExt cx="1210811" cy="22136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10811" cy="2213615"/>
            </a:xfrm>
            <a:custGeom>
              <a:avLst/>
              <a:gdLst/>
              <a:ahLst/>
              <a:cxnLst/>
              <a:rect r="r" b="b" t="t" l="l"/>
              <a:pathLst>
                <a:path h="2213615" w="1210811">
                  <a:moveTo>
                    <a:pt x="153615" y="0"/>
                  </a:moveTo>
                  <a:lnTo>
                    <a:pt x="1057196" y="0"/>
                  </a:lnTo>
                  <a:cubicBezTo>
                    <a:pt x="1142036" y="0"/>
                    <a:pt x="1210811" y="68776"/>
                    <a:pt x="1210811" y="153615"/>
                  </a:cubicBezTo>
                  <a:lnTo>
                    <a:pt x="1210811" y="2060000"/>
                  </a:lnTo>
                  <a:cubicBezTo>
                    <a:pt x="1210811" y="2144839"/>
                    <a:pt x="1142036" y="2213615"/>
                    <a:pt x="1057196" y="2213615"/>
                  </a:cubicBezTo>
                  <a:lnTo>
                    <a:pt x="153615" y="2213615"/>
                  </a:lnTo>
                  <a:cubicBezTo>
                    <a:pt x="68776" y="2213615"/>
                    <a:pt x="0" y="2144839"/>
                    <a:pt x="0" y="2060000"/>
                  </a:cubicBezTo>
                  <a:lnTo>
                    <a:pt x="0" y="153615"/>
                  </a:lnTo>
                  <a:cubicBezTo>
                    <a:pt x="0" y="68776"/>
                    <a:pt x="68776" y="0"/>
                    <a:pt x="1536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000437">
                      <a:alpha val="100000"/>
                    </a:srgbClr>
                  </a:gs>
                  <a:gs pos="100000">
                    <a:srgbClr val="00466D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210811" cy="2270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860442" y="0"/>
            <a:ext cx="3086100" cy="10287000"/>
            <a:chOff x="0" y="0"/>
            <a:chExt cx="812800" cy="27093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103677" y="1066800"/>
            <a:ext cx="4840011" cy="4980999"/>
            <a:chOff x="0" y="0"/>
            <a:chExt cx="16006899" cy="164731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006899" cy="16473174"/>
            </a:xfrm>
            <a:custGeom>
              <a:avLst/>
              <a:gdLst/>
              <a:ahLst/>
              <a:cxnLst/>
              <a:rect r="r" b="b" t="t" l="l"/>
              <a:pathLst>
                <a:path h="16473174" w="16006899">
                  <a:moveTo>
                    <a:pt x="13445795" y="16473174"/>
                  </a:moveTo>
                  <a:lnTo>
                    <a:pt x="2561104" y="16473174"/>
                  </a:lnTo>
                  <a:cubicBezTo>
                    <a:pt x="1146094" y="16473174"/>
                    <a:pt x="0" y="15883435"/>
                    <a:pt x="0" y="15155320"/>
                  </a:cubicBezTo>
                  <a:lnTo>
                    <a:pt x="0" y="1317854"/>
                  </a:lnTo>
                  <a:cubicBezTo>
                    <a:pt x="0" y="589740"/>
                    <a:pt x="1146094" y="0"/>
                    <a:pt x="2561104" y="0"/>
                  </a:cubicBezTo>
                  <a:lnTo>
                    <a:pt x="13445795" y="0"/>
                  </a:lnTo>
                  <a:cubicBezTo>
                    <a:pt x="14860806" y="0"/>
                    <a:pt x="16006899" y="589740"/>
                    <a:pt x="16006899" y="1317854"/>
                  </a:cubicBezTo>
                  <a:lnTo>
                    <a:pt x="16006899" y="15155320"/>
                  </a:lnTo>
                  <a:cubicBezTo>
                    <a:pt x="16006899" y="15883435"/>
                    <a:pt x="14860806" y="16473174"/>
                    <a:pt x="13445795" y="16473174"/>
                  </a:cubicBezTo>
                  <a:close/>
                </a:path>
              </a:pathLst>
            </a:custGeom>
            <a:blipFill>
              <a:blip r:embed="rId2"/>
              <a:stretch>
                <a:fillRect l="-2545" t="0" r="-39361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378955" y="3377200"/>
            <a:ext cx="887226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7 classes × plusieurs échantillons.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20927" y="5023668"/>
            <a:ext cx="8872260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temps,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courant,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vibration,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class_id,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sample_id.</a:t>
            </a:r>
          </a:p>
        </p:txBody>
      </p:sp>
      <p:graphicFrame>
        <p:nvGraphicFramePr>
          <p:cNvPr name="Object 34" id="34"/>
          <p:cNvGraphicFramePr/>
          <p:nvPr/>
        </p:nvGraphicFramePr>
        <p:xfrm>
          <a:off x="12618682" y="6047799"/>
          <a:ext cx="3771900" cy="3771900"/>
        </p:xfrm>
        <a:graphic>
          <a:graphicData uri="http://schemas.openxmlformats.org/presentationml/2006/ole">
            <p:oleObj imgW="4521200" imgH="452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5" id="35"/>
          <p:cNvSpPr txBox="true"/>
          <p:nvPr/>
        </p:nvSpPr>
        <p:spPr>
          <a:xfrm rot="0">
            <a:off x="1642976" y="9258300"/>
            <a:ext cx="887226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500 fichiers CSV structurés, prêts pour Python.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3830" y="421505"/>
            <a:ext cx="12169224" cy="77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072E5D"/>
                </a:solidFill>
                <a:latin typeface="Fahkwang Bold"/>
                <a:ea typeface="Fahkwang Bold"/>
                <a:cs typeface="Fahkwang Bold"/>
                <a:sym typeface="Fahkwang Bold"/>
              </a:rPr>
              <a:t>Génération automatique du dataset CSV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2098" y="2633535"/>
            <a:ext cx="730052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Génération batch 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0509" y="4243975"/>
            <a:ext cx="730052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Chaque fichier CSV contient :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64254" y="7743504"/>
            <a:ext cx="307413" cy="307413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190509" y="7690861"/>
            <a:ext cx="1056532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Un fichier labels.csv assure le mapping global.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190509" y="8611401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550111" y="8557636"/>
            <a:ext cx="331551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Résultat :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12103677" y="9258300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3136000" y="9753600"/>
            <a:ext cx="16466039" cy="1154262"/>
            <a:chOff x="0" y="0"/>
            <a:chExt cx="3598657" cy="25226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4355867" y="9845791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15 SUR 33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56581"/>
            <a:ext cx="327660" cy="8763380"/>
            <a:chOff x="0" y="0"/>
            <a:chExt cx="86297" cy="2308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632960"/>
            <a:ext cx="327660" cy="2520916"/>
            <a:chOff x="0" y="0"/>
            <a:chExt cx="86297" cy="663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2000" y="2008510"/>
            <a:ext cx="200892" cy="2008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9413" y="2008510"/>
            <a:ext cx="200892" cy="2008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6276" y="2008510"/>
            <a:ext cx="200892" cy="2008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63985" y="2970040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4"/>
                </a:lnTo>
                <a:lnTo>
                  <a:pt x="0" y="33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294069" y="5355609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622581" y="1099423"/>
            <a:ext cx="7355811" cy="2894799"/>
            <a:chOff x="0" y="0"/>
            <a:chExt cx="9807749" cy="3859732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/>
            <a:srcRect l="1720" t="0" r="1720" b="0"/>
            <a:stretch>
              <a:fillRect/>
            </a:stretch>
          </p:blipFill>
          <p:spPr>
            <a:xfrm flipH="false" flipV="false">
              <a:off x="0" y="0"/>
              <a:ext cx="9807749" cy="3859732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1028700" y="7045182"/>
            <a:ext cx="3706057" cy="2142395"/>
            <a:chOff x="0" y="0"/>
            <a:chExt cx="4941410" cy="2856527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5"/>
            <a:srcRect l="446" t="0" r="446" b="0"/>
            <a:stretch>
              <a:fillRect/>
            </a:stretch>
          </p:blipFill>
          <p:spPr>
            <a:xfrm flipH="false" flipV="false">
              <a:off x="0" y="0"/>
              <a:ext cx="4941410" cy="2856527"/>
            </a:xfrm>
            <a:prstGeom prst="rect">
              <a:avLst/>
            </a:prstGeom>
          </p:spPr>
        </p:pic>
      </p:grpSp>
      <p:grpSp>
        <p:nvGrpSpPr>
          <p:cNvPr name="Group 23" id="23"/>
          <p:cNvGrpSpPr/>
          <p:nvPr/>
        </p:nvGrpSpPr>
        <p:grpSpPr>
          <a:xfrm rot="0">
            <a:off x="4959362" y="7045182"/>
            <a:ext cx="3706057" cy="2142395"/>
            <a:chOff x="0" y="0"/>
            <a:chExt cx="4941410" cy="2856527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6"/>
            <a:srcRect l="0" t="6858" r="0" b="6858"/>
            <a:stretch>
              <a:fillRect/>
            </a:stretch>
          </p:blipFill>
          <p:spPr>
            <a:xfrm flipH="false" flipV="false">
              <a:off x="0" y="0"/>
              <a:ext cx="4941410" cy="2856527"/>
            </a:xfrm>
            <a:prstGeom prst="rect">
              <a:avLst/>
            </a:prstGeom>
          </p:spPr>
        </p:pic>
      </p:grpSp>
      <p:sp>
        <p:nvSpPr>
          <p:cNvPr name="TextBox 25" id="25"/>
          <p:cNvSpPr txBox="true"/>
          <p:nvPr/>
        </p:nvSpPr>
        <p:spPr>
          <a:xfrm rot="0">
            <a:off x="563985" y="-20218"/>
            <a:ext cx="8991921" cy="190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 spc="-110">
                <a:solidFill>
                  <a:srgbClr val="072E5D"/>
                </a:solidFill>
                <a:latin typeface="Fahkwang Bold"/>
                <a:ea typeface="Fahkwang Bold"/>
                <a:cs typeface="Fahkwang Bold"/>
                <a:sym typeface="Fahkwang Bold"/>
              </a:rPr>
              <a:t>Transition vers les chapitres suivants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2468" y="4289897"/>
            <a:ext cx="7909689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l’entrée directe du pipeline Python,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la base de l’entraînement du DNN fusionné.</a:t>
            </a:r>
          </a:p>
          <a:p>
            <a:pPr algn="just">
              <a:lnSpc>
                <a:spcPts val="384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59076" y="2906750"/>
            <a:ext cx="790968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Les données générées sous MATLAB/Simulink constituent 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89160" y="6297105"/>
            <a:ext cx="7570140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l’apprentissage Deep Learning (Chapitre 3),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le déploiement embarqué et les tests réels (Chapitre 4).</a:t>
            </a:r>
          </a:p>
          <a:p>
            <a:pPr algn="just">
              <a:lnSpc>
                <a:spcPts val="384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689160" y="5301844"/>
            <a:ext cx="689328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Les chapitres suivants traiteront :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16 SUR 33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DBE7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46525" y="5005250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0"/>
                </a:moveTo>
                <a:lnTo>
                  <a:pt x="11721106" y="0"/>
                </a:lnTo>
                <a:lnTo>
                  <a:pt x="11721106" y="5464966"/>
                </a:lnTo>
                <a:lnTo>
                  <a:pt x="0" y="546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935485">
            <a:off x="9344133" y="-744539"/>
            <a:ext cx="9867844" cy="9448460"/>
          </a:xfrm>
          <a:custGeom>
            <a:avLst/>
            <a:gdLst/>
            <a:ahLst/>
            <a:cxnLst/>
            <a:rect r="r" b="b" t="t" l="l"/>
            <a:pathLst>
              <a:path h="9448460" w="9867844">
                <a:moveTo>
                  <a:pt x="0" y="0"/>
                </a:moveTo>
                <a:lnTo>
                  <a:pt x="9867844" y="0"/>
                </a:lnTo>
                <a:lnTo>
                  <a:pt x="9867844" y="9448460"/>
                </a:lnTo>
                <a:lnTo>
                  <a:pt x="0" y="944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10910" y="0"/>
            <a:ext cx="8477090" cy="8477090"/>
          </a:xfrm>
          <a:custGeom>
            <a:avLst/>
            <a:gdLst/>
            <a:ahLst/>
            <a:cxnLst/>
            <a:rect r="r" b="b" t="t" l="l"/>
            <a:pathLst>
              <a:path h="8477090" w="8477090">
                <a:moveTo>
                  <a:pt x="0" y="0"/>
                </a:moveTo>
                <a:lnTo>
                  <a:pt x="8477090" y="0"/>
                </a:lnTo>
                <a:lnTo>
                  <a:pt x="8477090" y="8477090"/>
                </a:lnTo>
                <a:lnTo>
                  <a:pt x="0" y="8477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76455" y="6462730"/>
            <a:ext cx="12346066" cy="4152644"/>
          </a:xfrm>
          <a:custGeom>
            <a:avLst/>
            <a:gdLst/>
            <a:ahLst/>
            <a:cxnLst/>
            <a:rect r="r" b="b" t="t" l="l"/>
            <a:pathLst>
              <a:path h="4152644" w="12346066">
                <a:moveTo>
                  <a:pt x="0" y="0"/>
                </a:moveTo>
                <a:lnTo>
                  <a:pt x="12346066" y="0"/>
                </a:lnTo>
                <a:lnTo>
                  <a:pt x="12346066" y="4152644"/>
                </a:lnTo>
                <a:lnTo>
                  <a:pt x="0" y="4152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8557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11217" y="8378618"/>
            <a:ext cx="10723465" cy="2236756"/>
          </a:xfrm>
          <a:custGeom>
            <a:avLst/>
            <a:gdLst/>
            <a:ahLst/>
            <a:cxnLst/>
            <a:rect r="r" b="b" t="t" l="l"/>
            <a:pathLst>
              <a:path h="2236756" w="10723465">
                <a:moveTo>
                  <a:pt x="0" y="0"/>
                </a:moveTo>
                <a:lnTo>
                  <a:pt x="10723465" y="0"/>
                </a:lnTo>
                <a:lnTo>
                  <a:pt x="10723465" y="2236756"/>
                </a:lnTo>
                <a:lnTo>
                  <a:pt x="0" y="2236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3654" t="-85654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5717" y="664807"/>
            <a:ext cx="7147476" cy="714747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-58677" b="0"/>
              </a:stretch>
            </a:blipFill>
            <a:ln w="3048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409729" y="8539052"/>
            <a:ext cx="4081906" cy="1000067"/>
          </a:xfrm>
          <a:custGeom>
            <a:avLst/>
            <a:gdLst/>
            <a:ahLst/>
            <a:cxnLst/>
            <a:rect r="r" b="b" t="t" l="l"/>
            <a:pathLst>
              <a:path h="1000067" w="4081906">
                <a:moveTo>
                  <a:pt x="0" y="0"/>
                </a:moveTo>
                <a:lnTo>
                  <a:pt x="4081906" y="0"/>
                </a:lnTo>
                <a:lnTo>
                  <a:pt x="4081906" y="1000067"/>
                </a:lnTo>
                <a:lnTo>
                  <a:pt x="0" y="10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522602" y="160351"/>
            <a:ext cx="2765398" cy="276539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827533" y="465282"/>
            <a:ext cx="2155536" cy="215553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237024" y="936601"/>
            <a:ext cx="1386169" cy="1212898"/>
          </a:xfrm>
          <a:custGeom>
            <a:avLst/>
            <a:gdLst/>
            <a:ahLst/>
            <a:cxnLst/>
            <a:rect r="r" b="b" t="t" l="l"/>
            <a:pathLst>
              <a:path h="1212898" w="1386169">
                <a:moveTo>
                  <a:pt x="0" y="0"/>
                </a:moveTo>
                <a:lnTo>
                  <a:pt x="1386169" y="0"/>
                </a:lnTo>
                <a:lnTo>
                  <a:pt x="1386169" y="1212898"/>
                </a:lnTo>
                <a:lnTo>
                  <a:pt x="0" y="1212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5283" y="733557"/>
            <a:ext cx="650827" cy="609336"/>
          </a:xfrm>
          <a:custGeom>
            <a:avLst/>
            <a:gdLst/>
            <a:ahLst/>
            <a:cxnLst/>
            <a:rect r="r" b="b" t="t" l="l"/>
            <a:pathLst>
              <a:path h="609336" w="650827">
                <a:moveTo>
                  <a:pt x="0" y="0"/>
                </a:moveTo>
                <a:lnTo>
                  <a:pt x="650827" y="0"/>
                </a:lnTo>
                <a:lnTo>
                  <a:pt x="650827" y="609336"/>
                </a:lnTo>
                <a:lnTo>
                  <a:pt x="0" y="6093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45283" y="1469936"/>
            <a:ext cx="9056102" cy="200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1"/>
              </a:lnSpc>
            </a:pPr>
            <a:r>
              <a:rPr lang="en-US" b="true" sz="4375" spc="-48">
                <a:solidFill>
                  <a:srgbClr val="2E58A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PRÉTRA</a:t>
            </a:r>
            <a:r>
              <a:rPr lang="en-US" b="true" sz="4375" spc="-48">
                <a:solidFill>
                  <a:srgbClr val="2E58A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ITEMENT DU DATASET CSV ET ENTRAÎNEMENT DU MODÈLE DNN FUSIONNÉ (PYTHON)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5283" y="3785825"/>
            <a:ext cx="7575476" cy="45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1"/>
              </a:lnSpc>
            </a:pPr>
            <a:r>
              <a:rPr lang="en-US" b="true" sz="3321" spc="-109">
                <a:solidFill>
                  <a:srgbClr val="211C1C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OBJECTIF DU CHAPITRE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0860" y="4667679"/>
            <a:ext cx="9280525" cy="140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0"/>
              </a:lnSpc>
            </a:pPr>
            <a:r>
              <a:rPr lang="en-US" b="true" sz="2689" spc="-29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L’objectif de ce chapitre est de transformer les données CSV issues de la simulation ou des mesu</a:t>
            </a:r>
            <a:r>
              <a:rPr lang="en-US" b="true" sz="2689" spc="-29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 en un modèle d’intelligence artificielle capable de classifier les états du moteur.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035333" y="6462730"/>
            <a:ext cx="2384486" cy="238448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5"/>
              <a:stretch>
                <a:fillRect l="-70997" t="-18326" r="-72265" b="-22309"/>
              </a:stretch>
            </a:blipFill>
            <a:ln w="3048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17 SUR 33</a:t>
            </a:r>
          </a:p>
        </p:txBody>
      </p:sp>
    </p:spTree>
  </p:cSld>
  <p:clrMapOvr>
    <a:masterClrMapping/>
  </p:clrMapOvr>
  <p:transition spd="fast">
    <p:circl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DBE7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907495" y="3751080"/>
            <a:ext cx="19050" cy="703481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59534" y="3603118"/>
            <a:ext cx="295922" cy="2959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9534" y="6181452"/>
            <a:ext cx="295922" cy="29592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9534" y="7048248"/>
            <a:ext cx="295922" cy="29592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916678" y="5133975"/>
            <a:ext cx="10464214" cy="74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120" indent="-237060" lvl="1">
              <a:lnSpc>
                <a:spcPts val="3074"/>
              </a:lnSpc>
              <a:buFont typeface="Arial"/>
              <a:buChar char="•"/>
            </a:pPr>
            <a:r>
              <a:rPr lang="en-US" sz="2196" spc="-4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signal de courant</a:t>
            </a:r>
          </a:p>
          <a:p>
            <a:pPr algn="l" marL="474120" indent="-237060" lvl="1">
              <a:lnSpc>
                <a:spcPts val="3074"/>
              </a:lnSpc>
              <a:buFont typeface="Arial"/>
              <a:buChar char="•"/>
            </a:pPr>
            <a:r>
              <a:rPr lang="en-US" sz="2196" spc="-4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signal de vibration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624744" y="6833071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0"/>
                </a:moveTo>
                <a:lnTo>
                  <a:pt x="11721107" y="0"/>
                </a:lnTo>
                <a:lnTo>
                  <a:pt x="11721107" y="5464966"/>
                </a:lnTo>
                <a:lnTo>
                  <a:pt x="0" y="5464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798160" y="-449516"/>
            <a:ext cx="9239108" cy="10335568"/>
            <a:chOff x="0" y="0"/>
            <a:chExt cx="2433345" cy="27221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33345" cy="2722125"/>
            </a:xfrm>
            <a:custGeom>
              <a:avLst/>
              <a:gdLst/>
              <a:ahLst/>
              <a:cxnLst/>
              <a:rect r="r" b="b" t="t" l="l"/>
              <a:pathLst>
                <a:path h="2722125" w="2433345">
                  <a:moveTo>
                    <a:pt x="42736" y="0"/>
                  </a:moveTo>
                  <a:lnTo>
                    <a:pt x="2390610" y="0"/>
                  </a:lnTo>
                  <a:cubicBezTo>
                    <a:pt x="2414212" y="0"/>
                    <a:pt x="2433345" y="19133"/>
                    <a:pt x="2433345" y="42736"/>
                  </a:cubicBezTo>
                  <a:lnTo>
                    <a:pt x="2433345" y="2679389"/>
                  </a:lnTo>
                  <a:cubicBezTo>
                    <a:pt x="2433345" y="2702992"/>
                    <a:pt x="2414212" y="2722125"/>
                    <a:pt x="2390610" y="2722125"/>
                  </a:cubicBezTo>
                  <a:lnTo>
                    <a:pt x="42736" y="2722125"/>
                  </a:lnTo>
                  <a:cubicBezTo>
                    <a:pt x="19133" y="2722125"/>
                    <a:pt x="0" y="2702992"/>
                    <a:pt x="0" y="2679389"/>
                  </a:cubicBezTo>
                  <a:lnTo>
                    <a:pt x="0" y="42736"/>
                  </a:lnTo>
                  <a:cubicBezTo>
                    <a:pt x="0" y="19133"/>
                    <a:pt x="19133" y="0"/>
                    <a:pt x="42736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433345" cy="275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161306" y="2165892"/>
            <a:ext cx="6126694" cy="6126694"/>
          </a:xfrm>
          <a:custGeom>
            <a:avLst/>
            <a:gdLst/>
            <a:ahLst/>
            <a:cxnLst/>
            <a:rect r="r" b="b" t="t" l="l"/>
            <a:pathLst>
              <a:path h="6126694" w="6126694">
                <a:moveTo>
                  <a:pt x="0" y="0"/>
                </a:moveTo>
                <a:lnTo>
                  <a:pt x="6126694" y="0"/>
                </a:lnTo>
                <a:lnTo>
                  <a:pt x="6126694" y="6126694"/>
                </a:lnTo>
                <a:lnTo>
                  <a:pt x="0" y="6126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685688" y="145476"/>
            <a:ext cx="5083762" cy="50837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4621" y="0"/>
                  </a:moveTo>
                  <a:lnTo>
                    <a:pt x="738179" y="0"/>
                  </a:lnTo>
                  <a:cubicBezTo>
                    <a:pt x="757970" y="0"/>
                    <a:pt x="776950" y="7862"/>
                    <a:pt x="790944" y="21856"/>
                  </a:cubicBezTo>
                  <a:cubicBezTo>
                    <a:pt x="804938" y="35850"/>
                    <a:pt x="812800" y="54830"/>
                    <a:pt x="812800" y="74621"/>
                  </a:cubicBezTo>
                  <a:lnTo>
                    <a:pt x="812800" y="738179"/>
                  </a:lnTo>
                  <a:cubicBezTo>
                    <a:pt x="812800" y="757970"/>
                    <a:pt x="804938" y="776950"/>
                    <a:pt x="790944" y="790944"/>
                  </a:cubicBezTo>
                  <a:cubicBezTo>
                    <a:pt x="776950" y="804938"/>
                    <a:pt x="757970" y="812800"/>
                    <a:pt x="738179" y="812800"/>
                  </a:cubicBezTo>
                  <a:lnTo>
                    <a:pt x="74621" y="812800"/>
                  </a:lnTo>
                  <a:cubicBezTo>
                    <a:pt x="54830" y="812800"/>
                    <a:pt x="35850" y="804938"/>
                    <a:pt x="21856" y="790944"/>
                  </a:cubicBezTo>
                  <a:cubicBezTo>
                    <a:pt x="7862" y="776950"/>
                    <a:pt x="0" y="757970"/>
                    <a:pt x="0" y="738179"/>
                  </a:cubicBezTo>
                  <a:lnTo>
                    <a:pt x="0" y="74621"/>
                  </a:lnTo>
                  <a:cubicBezTo>
                    <a:pt x="0" y="54830"/>
                    <a:pt x="7862" y="35850"/>
                    <a:pt x="21856" y="21856"/>
                  </a:cubicBezTo>
                  <a:cubicBezTo>
                    <a:pt x="35850" y="7862"/>
                    <a:pt x="54830" y="0"/>
                    <a:pt x="74621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060" r="0" b="-106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5227569" y="837147"/>
            <a:ext cx="921636" cy="1145175"/>
          </a:xfrm>
          <a:custGeom>
            <a:avLst/>
            <a:gdLst/>
            <a:ahLst/>
            <a:cxnLst/>
            <a:rect r="r" b="b" t="t" l="l"/>
            <a:pathLst>
              <a:path h="1145175" w="921636">
                <a:moveTo>
                  <a:pt x="0" y="0"/>
                </a:moveTo>
                <a:lnTo>
                  <a:pt x="921636" y="0"/>
                </a:lnTo>
                <a:lnTo>
                  <a:pt x="921636" y="1145175"/>
                </a:lnTo>
                <a:lnTo>
                  <a:pt x="0" y="1145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67214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583036" y="8568811"/>
            <a:ext cx="10972500" cy="964395"/>
            <a:chOff x="0" y="0"/>
            <a:chExt cx="14630000" cy="128586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4297718" cy="1285860"/>
              <a:chOff x="0" y="0"/>
              <a:chExt cx="3367523" cy="30285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367524" cy="302857"/>
              </a:xfrm>
              <a:custGeom>
                <a:avLst/>
                <a:gdLst/>
                <a:ahLst/>
                <a:cxnLst/>
                <a:rect r="r" b="b" t="t" l="l"/>
                <a:pathLst>
                  <a:path h="302857" w="3367524">
                    <a:moveTo>
                      <a:pt x="0" y="0"/>
                    </a:moveTo>
                    <a:lnTo>
                      <a:pt x="3367524" y="0"/>
                    </a:lnTo>
                    <a:lnTo>
                      <a:pt x="3367524" y="302857"/>
                    </a:lnTo>
                    <a:lnTo>
                      <a:pt x="0" y="302857"/>
                    </a:lnTo>
                    <a:close/>
                  </a:path>
                </a:pathLst>
              </a:custGeom>
              <a:solidFill>
                <a:srgbClr val="2E58A6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3367523" cy="331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27847" y="330200"/>
              <a:ext cx="14302153" cy="59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29"/>
                </a:lnSpc>
              </a:pPr>
              <a:r>
                <a:rPr lang="en-US" b="true" sz="3175" spc="-63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Ces fic</a:t>
              </a:r>
              <a:r>
                <a:rPr lang="en-US" b="true" sz="3175" spc="-63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hiers constituent l’entrée brute du pipeline Python.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59534" y="8933803"/>
            <a:ext cx="295922" cy="29592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78584" y="4689693"/>
            <a:ext cx="295922" cy="29592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638063" y="4802290"/>
            <a:ext cx="5083762" cy="508376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4621" y="0"/>
                  </a:moveTo>
                  <a:lnTo>
                    <a:pt x="738179" y="0"/>
                  </a:lnTo>
                  <a:cubicBezTo>
                    <a:pt x="757970" y="0"/>
                    <a:pt x="776950" y="7862"/>
                    <a:pt x="790944" y="21856"/>
                  </a:cubicBezTo>
                  <a:cubicBezTo>
                    <a:pt x="804938" y="35850"/>
                    <a:pt x="812800" y="54830"/>
                    <a:pt x="812800" y="74621"/>
                  </a:cubicBezTo>
                  <a:lnTo>
                    <a:pt x="812800" y="738179"/>
                  </a:lnTo>
                  <a:cubicBezTo>
                    <a:pt x="812800" y="757970"/>
                    <a:pt x="804938" y="776950"/>
                    <a:pt x="790944" y="790944"/>
                  </a:cubicBezTo>
                  <a:cubicBezTo>
                    <a:pt x="776950" y="804938"/>
                    <a:pt x="757970" y="812800"/>
                    <a:pt x="738179" y="812800"/>
                  </a:cubicBezTo>
                  <a:lnTo>
                    <a:pt x="74621" y="812800"/>
                  </a:lnTo>
                  <a:cubicBezTo>
                    <a:pt x="54830" y="812800"/>
                    <a:pt x="35850" y="804938"/>
                    <a:pt x="21856" y="790944"/>
                  </a:cubicBezTo>
                  <a:cubicBezTo>
                    <a:pt x="7862" y="776950"/>
                    <a:pt x="0" y="757970"/>
                    <a:pt x="0" y="738179"/>
                  </a:cubicBezTo>
                  <a:lnTo>
                    <a:pt x="0" y="74621"/>
                  </a:lnTo>
                  <a:cubicBezTo>
                    <a:pt x="0" y="54830"/>
                    <a:pt x="7862" y="35850"/>
                    <a:pt x="21856" y="21856"/>
                  </a:cubicBezTo>
                  <a:cubicBezTo>
                    <a:pt x="35850" y="7862"/>
                    <a:pt x="54830" y="0"/>
                    <a:pt x="74621" y="0"/>
                  </a:cubicBezTo>
                  <a:close/>
                </a:path>
              </a:pathLst>
            </a:custGeom>
            <a:blipFill>
              <a:blip r:embed="rId9"/>
              <a:stretch>
                <a:fillRect l="-17805" t="0" r="-17805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38" id="38"/>
          <p:cNvSpPr txBox="true"/>
          <p:nvPr/>
        </p:nvSpPr>
        <p:spPr>
          <a:xfrm rot="0">
            <a:off x="764620" y="351800"/>
            <a:ext cx="4995944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18 SUR 33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59534" y="1876289"/>
            <a:ext cx="13038626" cy="99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4"/>
              </a:lnSpc>
            </a:pPr>
            <a:r>
              <a:rPr lang="en-US" b="true" sz="7115" spc="-142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Organisa</a:t>
            </a:r>
            <a:r>
              <a:rPr lang="en-US" b="true" sz="7115" spc="-142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tion des données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16678" y="3650743"/>
            <a:ext cx="8721768" cy="4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</a:pP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Le dataset est co</a:t>
            </a: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mposé de 500 fichiers CSV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916678" y="4545561"/>
            <a:ext cx="5118165" cy="4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</a:pP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Chaque fichier contient 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16678" y="6219552"/>
            <a:ext cx="8721768" cy="4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</a:pP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Les données sont échantillonnées à 10 kHz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916678" y="6999619"/>
            <a:ext cx="9245369" cy="89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</a:pP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Chaque fichier appartient à une des 7 classes de fonctionnement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BE7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8226850" y="-1800211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5464967"/>
                </a:moveTo>
                <a:lnTo>
                  <a:pt x="11721107" y="5464967"/>
                </a:lnTo>
                <a:lnTo>
                  <a:pt x="11721107" y="0"/>
                </a:lnTo>
                <a:lnTo>
                  <a:pt x="0" y="0"/>
                </a:lnTo>
                <a:lnTo>
                  <a:pt x="0" y="5464967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62946">
            <a:off x="11146811" y="-1781577"/>
            <a:ext cx="8874113" cy="7687200"/>
          </a:xfrm>
          <a:custGeom>
            <a:avLst/>
            <a:gdLst/>
            <a:ahLst/>
            <a:cxnLst/>
            <a:rect r="r" b="b" t="t" l="l"/>
            <a:pathLst>
              <a:path h="7687200" w="8874113">
                <a:moveTo>
                  <a:pt x="8874113" y="0"/>
                </a:moveTo>
                <a:lnTo>
                  <a:pt x="0" y="0"/>
                </a:lnTo>
                <a:lnTo>
                  <a:pt x="0" y="7687201"/>
                </a:lnTo>
                <a:lnTo>
                  <a:pt x="8874113" y="7687201"/>
                </a:lnTo>
                <a:lnTo>
                  <a:pt x="88741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764620" y="2494528"/>
            <a:ext cx="295922" cy="295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028700" y="7608497"/>
            <a:ext cx="295922" cy="2959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9705" y="5163545"/>
            <a:ext cx="1048405" cy="923982"/>
            <a:chOff x="0" y="0"/>
            <a:chExt cx="1397873" cy="123197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97873" cy="1231976"/>
              <a:chOff x="0" y="0"/>
              <a:chExt cx="343639" cy="30285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43639" cy="302857"/>
              </a:xfrm>
              <a:custGeom>
                <a:avLst/>
                <a:gdLst/>
                <a:ahLst/>
                <a:cxnLst/>
                <a:rect r="r" b="b" t="t" l="l"/>
                <a:pathLst>
                  <a:path h="302857" w="343639">
                    <a:moveTo>
                      <a:pt x="0" y="0"/>
                    </a:moveTo>
                    <a:lnTo>
                      <a:pt x="343639" y="0"/>
                    </a:lnTo>
                    <a:lnTo>
                      <a:pt x="343639" y="302857"/>
                    </a:lnTo>
                    <a:lnTo>
                      <a:pt x="0" y="302857"/>
                    </a:lnTo>
                    <a:close/>
                  </a:path>
                </a:pathLst>
              </a:custGeom>
              <a:solidFill>
                <a:srgbClr val="110B7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343639" cy="331432"/>
              </a:xfrm>
              <a:prstGeom prst="rect">
                <a:avLst/>
              </a:prstGeom>
            </p:spPr>
            <p:txBody>
              <a:bodyPr anchor="ctr" rtlCol="false" tIns="48671" lIns="48671" bIns="48671" rIns="4867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113562">
              <a:off x="477639" y="339325"/>
              <a:ext cx="442595" cy="569254"/>
            </a:xfrm>
            <a:custGeom>
              <a:avLst/>
              <a:gdLst/>
              <a:ahLst/>
              <a:cxnLst/>
              <a:rect r="r" b="b" t="t" l="l"/>
              <a:pathLst>
                <a:path h="569254" w="442595">
                  <a:moveTo>
                    <a:pt x="0" y="0"/>
                  </a:moveTo>
                  <a:lnTo>
                    <a:pt x="442595" y="0"/>
                  </a:lnTo>
                  <a:lnTo>
                    <a:pt x="442595" y="569254"/>
                  </a:lnTo>
                  <a:lnTo>
                    <a:pt x="0" y="56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19619" y="1384024"/>
            <a:ext cx="15728023" cy="77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86"/>
              </a:lnSpc>
            </a:pP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Prétraitement et extraction</a:t>
            </a: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de caractéristiques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356036" y="2891835"/>
            <a:ext cx="8566055" cy="3941808"/>
            <a:chOff x="0" y="0"/>
            <a:chExt cx="11421407" cy="5255744"/>
          </a:xfrm>
        </p:grpSpPr>
        <p:sp>
          <p:nvSpPr>
            <p:cNvPr name="Freeform 21" id="21"/>
            <p:cNvSpPr/>
            <p:nvPr/>
          </p:nvSpPr>
          <p:spPr>
            <a:xfrm flipH="false" flipV="false" rot="-5400000">
              <a:off x="5960697" y="-415676"/>
              <a:ext cx="5045034" cy="5876387"/>
            </a:xfrm>
            <a:custGeom>
              <a:avLst/>
              <a:gdLst/>
              <a:ahLst/>
              <a:cxnLst/>
              <a:rect r="r" b="b" t="t" l="l"/>
              <a:pathLst>
                <a:path h="5876387" w="5045034">
                  <a:moveTo>
                    <a:pt x="0" y="0"/>
                  </a:moveTo>
                  <a:lnTo>
                    <a:pt x="5045034" y="0"/>
                  </a:lnTo>
                  <a:lnTo>
                    <a:pt x="5045034" y="5876386"/>
                  </a:lnTo>
                  <a:lnTo>
                    <a:pt x="0" y="5876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2409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5400000">
              <a:off x="532474" y="-225928"/>
              <a:ext cx="5045034" cy="5918311"/>
            </a:xfrm>
            <a:custGeom>
              <a:avLst/>
              <a:gdLst/>
              <a:ahLst/>
              <a:cxnLst/>
              <a:rect r="r" b="b" t="t" l="l"/>
              <a:pathLst>
                <a:path h="5918311" w="5045034">
                  <a:moveTo>
                    <a:pt x="0" y="0"/>
                  </a:moveTo>
                  <a:lnTo>
                    <a:pt x="5045034" y="0"/>
                  </a:lnTo>
                  <a:lnTo>
                    <a:pt x="5045034" y="5918310"/>
                  </a:lnTo>
                  <a:lnTo>
                    <a:pt x="0" y="5918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11613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0" y="187046"/>
              <a:ext cx="11074998" cy="4377118"/>
              <a:chOff x="0" y="0"/>
              <a:chExt cx="2056549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05654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056549">
                    <a:moveTo>
                      <a:pt x="9321" y="0"/>
                    </a:moveTo>
                    <a:lnTo>
                      <a:pt x="2047229" y="0"/>
                    </a:lnTo>
                    <a:cubicBezTo>
                      <a:pt x="2052376" y="0"/>
                      <a:pt x="2056549" y="4173"/>
                      <a:pt x="2056549" y="9321"/>
                    </a:cubicBezTo>
                    <a:lnTo>
                      <a:pt x="2056549" y="803479"/>
                    </a:lnTo>
                    <a:cubicBezTo>
                      <a:pt x="2056549" y="808627"/>
                      <a:pt x="2052376" y="812800"/>
                      <a:pt x="2047229" y="812800"/>
                    </a:cubicBezTo>
                    <a:lnTo>
                      <a:pt x="9321" y="812800"/>
                    </a:lnTo>
                    <a:cubicBezTo>
                      <a:pt x="4173" y="812800"/>
                      <a:pt x="0" y="808627"/>
                      <a:pt x="0" y="803479"/>
                    </a:cubicBezTo>
                    <a:lnTo>
                      <a:pt x="0" y="9321"/>
                    </a:lnTo>
                    <a:cubicBezTo>
                      <a:pt x="0" y="4173"/>
                      <a:pt x="4173" y="0"/>
                      <a:pt x="9321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-939" r="0" b="-939"/>
                </a:stretch>
              </a:blipFill>
              <a:ln w="57150" cap="sq">
                <a:solidFill>
                  <a:srgbClr val="2E58A6"/>
                </a:solidFill>
                <a:prstDash val="solid"/>
                <a:miter/>
              </a:ln>
            </p:spPr>
          </p:sp>
        </p:grpSp>
      </p:grpSp>
      <p:sp>
        <p:nvSpPr>
          <p:cNvPr name="Freeform 25" id="25"/>
          <p:cNvSpPr/>
          <p:nvPr/>
        </p:nvSpPr>
        <p:spPr>
          <a:xfrm flipH="false" flipV="false" rot="-5400000">
            <a:off x="8661740" y="473299"/>
            <a:ext cx="964520" cy="1198461"/>
          </a:xfrm>
          <a:custGeom>
            <a:avLst/>
            <a:gdLst/>
            <a:ahLst/>
            <a:cxnLst/>
            <a:rect r="r" b="b" t="t" l="l"/>
            <a:pathLst>
              <a:path h="1198461" w="964520">
                <a:moveTo>
                  <a:pt x="0" y="0"/>
                </a:moveTo>
                <a:lnTo>
                  <a:pt x="964520" y="0"/>
                </a:lnTo>
                <a:lnTo>
                  <a:pt x="964520" y="1198461"/>
                </a:lnTo>
                <a:lnTo>
                  <a:pt x="0" y="11984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67214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64620" y="35180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19 SUR 33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0092" y="2417975"/>
            <a:ext cx="9813549" cy="44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2"/>
              </a:lnSpc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Les signaux bruts ne sont pas utilisés directement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86311" y="7560511"/>
            <a:ext cx="3715142" cy="44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2"/>
              </a:lnSpc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Cette approche est 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8054" y="3725639"/>
            <a:ext cx="5717144" cy="744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608" indent="-235804" lvl="1">
              <a:lnSpc>
                <a:spcPts val="3058"/>
              </a:lnSpc>
              <a:buFont typeface="Arial"/>
              <a:buChar char="•"/>
            </a:pPr>
            <a:r>
              <a:rPr lang="en-US" sz="2184" spc="-4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emporelles (RMS, moyenne, kurtosis, etc.)</a:t>
            </a:r>
          </a:p>
          <a:p>
            <a:pPr algn="l" marL="471608" indent="-235804" lvl="1">
              <a:lnSpc>
                <a:spcPts val="3058"/>
              </a:lnSpc>
              <a:buFont typeface="Arial"/>
              <a:buChar char="•"/>
            </a:pPr>
            <a:r>
              <a:rPr lang="en-US" sz="2184" spc="-4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fréquentielles (FFT, énergie par bande)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19636" y="8266731"/>
            <a:ext cx="4486837" cy="1125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608" indent="-235804" lvl="1">
              <a:lnSpc>
                <a:spcPts val="3058"/>
              </a:lnSpc>
              <a:buFont typeface="Arial"/>
              <a:buChar char="•"/>
            </a:pPr>
            <a:r>
              <a:rPr lang="en-US" sz="2184" spc="-4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plus robuste au bruit</a:t>
            </a:r>
          </a:p>
          <a:p>
            <a:pPr algn="l" marL="471608" indent="-235804" lvl="1">
              <a:lnSpc>
                <a:spcPts val="3058"/>
              </a:lnSpc>
              <a:buFont typeface="Arial"/>
              <a:buChar char="•"/>
            </a:pPr>
            <a:r>
              <a:rPr lang="en-US" sz="2184" spc="-4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plus légère pour l’embarqué</a:t>
            </a:r>
          </a:p>
          <a:p>
            <a:pPr algn="l" marL="0" indent="0" lvl="0">
              <a:lnSpc>
                <a:spcPts val="3058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-5400000">
            <a:off x="764620" y="3210272"/>
            <a:ext cx="295922" cy="29592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70092" y="3133720"/>
            <a:ext cx="7534346" cy="44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2"/>
              </a:lnSpc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On extrait des caractéristiques robustes :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270092" y="5280340"/>
            <a:ext cx="5949317" cy="771096"/>
            <a:chOff x="0" y="0"/>
            <a:chExt cx="7932422" cy="102812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7702400" cy="1028128"/>
              <a:chOff x="0" y="0"/>
              <a:chExt cx="1521462" cy="20308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521462" cy="203087"/>
              </a:xfrm>
              <a:custGeom>
                <a:avLst/>
                <a:gdLst/>
                <a:ahLst/>
                <a:cxnLst/>
                <a:rect r="r" b="b" t="t" l="l"/>
                <a:pathLst>
                  <a:path h="203087" w="1521462">
                    <a:moveTo>
                      <a:pt x="101543" y="0"/>
                    </a:moveTo>
                    <a:lnTo>
                      <a:pt x="1419918" y="0"/>
                    </a:lnTo>
                    <a:cubicBezTo>
                      <a:pt x="1475999" y="0"/>
                      <a:pt x="1521462" y="45463"/>
                      <a:pt x="1521462" y="101543"/>
                    </a:cubicBezTo>
                    <a:lnTo>
                      <a:pt x="1521462" y="101543"/>
                    </a:lnTo>
                    <a:cubicBezTo>
                      <a:pt x="1521462" y="128474"/>
                      <a:pt x="1510764" y="154302"/>
                      <a:pt x="1491720" y="173346"/>
                    </a:cubicBezTo>
                    <a:cubicBezTo>
                      <a:pt x="1472677" y="192389"/>
                      <a:pt x="1446849" y="203087"/>
                      <a:pt x="1419918" y="203087"/>
                    </a:cubicBezTo>
                    <a:lnTo>
                      <a:pt x="101543" y="203087"/>
                    </a:lnTo>
                    <a:cubicBezTo>
                      <a:pt x="45463" y="203087"/>
                      <a:pt x="0" y="157624"/>
                      <a:pt x="0" y="101543"/>
                    </a:cubicBezTo>
                    <a:lnTo>
                      <a:pt x="0" y="101543"/>
                    </a:lnTo>
                    <a:cubicBezTo>
                      <a:pt x="0" y="45463"/>
                      <a:pt x="45463" y="0"/>
                      <a:pt x="10154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F509A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1521462" cy="231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185337" y="180174"/>
              <a:ext cx="7747086" cy="583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38"/>
                </a:lnSpc>
              </a:pPr>
              <a:r>
                <a:rPr lang="en-US" b="true" sz="3091" spc="-61">
                  <a:solidFill>
                    <a:srgbClr val="0A3981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16 caractéristiques par signal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24622" y="6401375"/>
            <a:ext cx="8857787" cy="771096"/>
            <a:chOff x="0" y="0"/>
            <a:chExt cx="11810383" cy="1028128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11810383" cy="1028128"/>
              <a:chOff x="0" y="0"/>
              <a:chExt cx="2332915" cy="203087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2332915" cy="203087"/>
              </a:xfrm>
              <a:custGeom>
                <a:avLst/>
                <a:gdLst/>
                <a:ahLst/>
                <a:cxnLst/>
                <a:rect r="r" b="b" t="t" l="l"/>
                <a:pathLst>
                  <a:path h="203087" w="2332915">
                    <a:moveTo>
                      <a:pt x="87402" y="0"/>
                    </a:moveTo>
                    <a:lnTo>
                      <a:pt x="2245513" y="0"/>
                    </a:lnTo>
                    <a:cubicBezTo>
                      <a:pt x="2268693" y="0"/>
                      <a:pt x="2290925" y="9208"/>
                      <a:pt x="2307316" y="25600"/>
                    </a:cubicBezTo>
                    <a:cubicBezTo>
                      <a:pt x="2323707" y="41991"/>
                      <a:pt x="2332915" y="64222"/>
                      <a:pt x="2332915" y="87402"/>
                    </a:cubicBezTo>
                    <a:lnTo>
                      <a:pt x="2332915" y="115685"/>
                    </a:lnTo>
                    <a:cubicBezTo>
                      <a:pt x="2332915" y="163956"/>
                      <a:pt x="2293784" y="203087"/>
                      <a:pt x="2245513" y="203087"/>
                    </a:cubicBezTo>
                    <a:lnTo>
                      <a:pt x="87402" y="203087"/>
                    </a:lnTo>
                    <a:cubicBezTo>
                      <a:pt x="39131" y="203087"/>
                      <a:pt x="0" y="163956"/>
                      <a:pt x="0" y="115685"/>
                    </a:cubicBezTo>
                    <a:lnTo>
                      <a:pt x="0" y="87402"/>
                    </a:lnTo>
                    <a:cubicBezTo>
                      <a:pt x="0" y="39131"/>
                      <a:pt x="39131" y="0"/>
                      <a:pt x="874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F509A"/>
                </a:solidFill>
                <a:prstDash val="solid"/>
                <a:round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2332915" cy="231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275943" y="180174"/>
              <a:ext cx="11534440" cy="583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38"/>
                </a:lnSpc>
              </a:pPr>
              <a:r>
                <a:rPr lang="en-US" b="true" sz="3091" spc="-61">
                  <a:solidFill>
                    <a:srgbClr val="0A3981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32 caractéristiques au total (courant + vibration)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0" y="6324932"/>
            <a:ext cx="1048405" cy="923982"/>
            <a:chOff x="0" y="0"/>
            <a:chExt cx="1397873" cy="1231976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397873" cy="1231976"/>
              <a:chOff x="0" y="0"/>
              <a:chExt cx="343639" cy="30285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343639" cy="302857"/>
              </a:xfrm>
              <a:custGeom>
                <a:avLst/>
                <a:gdLst/>
                <a:ahLst/>
                <a:cxnLst/>
                <a:rect r="r" b="b" t="t" l="l"/>
                <a:pathLst>
                  <a:path h="302857" w="343639">
                    <a:moveTo>
                      <a:pt x="0" y="0"/>
                    </a:moveTo>
                    <a:lnTo>
                      <a:pt x="343639" y="0"/>
                    </a:lnTo>
                    <a:lnTo>
                      <a:pt x="343639" y="302857"/>
                    </a:lnTo>
                    <a:lnTo>
                      <a:pt x="0" y="302857"/>
                    </a:lnTo>
                    <a:close/>
                  </a:path>
                </a:pathLst>
              </a:custGeom>
              <a:solidFill>
                <a:srgbClr val="110B79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343639" cy="331432"/>
              </a:xfrm>
              <a:prstGeom prst="rect">
                <a:avLst/>
              </a:prstGeom>
            </p:spPr>
            <p:txBody>
              <a:bodyPr anchor="ctr" rtlCol="false" tIns="48671" lIns="48671" bIns="48671" rIns="4867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9" id="49"/>
            <p:cNvSpPr/>
            <p:nvPr/>
          </p:nvSpPr>
          <p:spPr>
            <a:xfrm flipH="false" flipV="false" rot="113562">
              <a:off x="477639" y="339325"/>
              <a:ext cx="442595" cy="569254"/>
            </a:xfrm>
            <a:custGeom>
              <a:avLst/>
              <a:gdLst/>
              <a:ahLst/>
              <a:cxnLst/>
              <a:rect r="r" b="b" t="t" l="l"/>
              <a:pathLst>
                <a:path h="569254" w="442595">
                  <a:moveTo>
                    <a:pt x="0" y="0"/>
                  </a:moveTo>
                  <a:lnTo>
                    <a:pt x="442595" y="0"/>
                  </a:lnTo>
                  <a:lnTo>
                    <a:pt x="442595" y="569254"/>
                  </a:lnTo>
                  <a:lnTo>
                    <a:pt x="0" y="56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8610" y="2598370"/>
            <a:ext cx="5855779" cy="5855779"/>
          </a:xfrm>
          <a:custGeom>
            <a:avLst/>
            <a:gdLst/>
            <a:ahLst/>
            <a:cxnLst/>
            <a:rect r="r" b="b" t="t" l="l"/>
            <a:pathLst>
              <a:path h="5855779" w="5855779">
                <a:moveTo>
                  <a:pt x="0" y="0"/>
                </a:moveTo>
                <a:lnTo>
                  <a:pt x="5855779" y="0"/>
                </a:lnTo>
                <a:lnTo>
                  <a:pt x="5855779" y="5855779"/>
                </a:lnTo>
                <a:lnTo>
                  <a:pt x="0" y="585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742935" y="-263469"/>
            <a:ext cx="12798869" cy="8937280"/>
            <a:chOff x="0" y="0"/>
            <a:chExt cx="660400" cy="4611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461149"/>
            </a:xfrm>
            <a:custGeom>
              <a:avLst/>
              <a:gdLst/>
              <a:ahLst/>
              <a:cxnLst/>
              <a:rect r="r" b="b" t="t" l="l"/>
              <a:pathLst>
                <a:path h="46114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0691"/>
                  </a:cubicBezTo>
                  <a:lnTo>
                    <a:pt x="660400" y="461149"/>
                  </a:lnTo>
                  <a:lnTo>
                    <a:pt x="0" y="461149"/>
                  </a:lnTo>
                  <a:lnTo>
                    <a:pt x="0" y="32079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BEC8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8900"/>
              <a:ext cx="660400" cy="372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8610" y="2161711"/>
            <a:ext cx="5855779" cy="585577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84389" y="250660"/>
            <a:ext cx="1216244" cy="1216244"/>
          </a:xfrm>
          <a:custGeom>
            <a:avLst/>
            <a:gdLst/>
            <a:ahLst/>
            <a:cxnLst/>
            <a:rect r="r" b="b" t="t" l="l"/>
            <a:pathLst>
              <a:path h="1216244" w="1216244">
                <a:moveTo>
                  <a:pt x="0" y="0"/>
                </a:moveTo>
                <a:lnTo>
                  <a:pt x="1216244" y="0"/>
                </a:lnTo>
                <a:lnTo>
                  <a:pt x="1216244" y="1216244"/>
                </a:lnTo>
                <a:lnTo>
                  <a:pt x="0" y="121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84389" y="161637"/>
            <a:ext cx="1216244" cy="12162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23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197129" y="5413553"/>
            <a:ext cx="1216244" cy="1216244"/>
          </a:xfrm>
          <a:custGeom>
            <a:avLst/>
            <a:gdLst/>
            <a:ahLst/>
            <a:cxnLst/>
            <a:rect r="r" b="b" t="t" l="l"/>
            <a:pathLst>
              <a:path h="1216244" w="1216244">
                <a:moveTo>
                  <a:pt x="0" y="0"/>
                </a:moveTo>
                <a:lnTo>
                  <a:pt x="1216244" y="0"/>
                </a:lnTo>
                <a:lnTo>
                  <a:pt x="1216244" y="1216243"/>
                </a:lnTo>
                <a:lnTo>
                  <a:pt x="0" y="1216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97129" y="1872598"/>
            <a:ext cx="1216244" cy="1216244"/>
          </a:xfrm>
          <a:custGeom>
            <a:avLst/>
            <a:gdLst/>
            <a:ahLst/>
            <a:cxnLst/>
            <a:rect r="r" b="b" t="t" l="l"/>
            <a:pathLst>
              <a:path h="1216244" w="1216244">
                <a:moveTo>
                  <a:pt x="0" y="0"/>
                </a:moveTo>
                <a:lnTo>
                  <a:pt x="1216244" y="0"/>
                </a:lnTo>
                <a:lnTo>
                  <a:pt x="1216244" y="1216244"/>
                </a:lnTo>
                <a:lnTo>
                  <a:pt x="0" y="121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197129" y="1783575"/>
            <a:ext cx="1216244" cy="12162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629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584389" y="7032460"/>
            <a:ext cx="1216244" cy="1216244"/>
          </a:xfrm>
          <a:custGeom>
            <a:avLst/>
            <a:gdLst/>
            <a:ahLst/>
            <a:cxnLst/>
            <a:rect r="r" b="b" t="t" l="l"/>
            <a:pathLst>
              <a:path h="1216244" w="1216244">
                <a:moveTo>
                  <a:pt x="0" y="0"/>
                </a:moveTo>
                <a:lnTo>
                  <a:pt x="1216244" y="0"/>
                </a:lnTo>
                <a:lnTo>
                  <a:pt x="1216244" y="1216244"/>
                </a:lnTo>
                <a:lnTo>
                  <a:pt x="0" y="121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584389" y="6943437"/>
            <a:ext cx="1216244" cy="121624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ED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601661" y="3641560"/>
            <a:ext cx="1216244" cy="1216244"/>
          </a:xfrm>
          <a:custGeom>
            <a:avLst/>
            <a:gdLst/>
            <a:ahLst/>
            <a:cxnLst/>
            <a:rect r="r" b="b" t="t" l="l"/>
            <a:pathLst>
              <a:path h="1216244" w="1216244">
                <a:moveTo>
                  <a:pt x="0" y="0"/>
                </a:moveTo>
                <a:lnTo>
                  <a:pt x="1216244" y="0"/>
                </a:lnTo>
                <a:lnTo>
                  <a:pt x="1216244" y="1216244"/>
                </a:lnTo>
                <a:lnTo>
                  <a:pt x="0" y="121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30583" y="4316357"/>
            <a:ext cx="3909154" cy="133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3"/>
              </a:lnSpc>
            </a:pPr>
            <a:r>
              <a:rPr lang="en-US" b="true" sz="9199">
                <a:solidFill>
                  <a:srgbClr val="112F8D"/>
                </a:solidFill>
                <a:latin typeface="TT Fors Bold"/>
                <a:ea typeface="TT Fors Bold"/>
                <a:cs typeface="TT Fors Bold"/>
                <a:sym typeface="TT Fors Bold"/>
              </a:rPr>
              <a:t>PLAN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02686" y="316847"/>
            <a:ext cx="5248889" cy="41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Introduction générale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02284" y="1834498"/>
            <a:ext cx="6480891" cy="8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CONTEXTE, OBJECTIFS ET INTÉRÊT DU PROJET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79887" y="5358099"/>
            <a:ext cx="7897692" cy="8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Prétraitement du dataset CSV et entraînement du modèle DNN fusionné (Python)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02284" y="3644954"/>
            <a:ext cx="7575294" cy="8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MODÉLISATION, SIMULATION ET GÉNÉRATION DES DONNÉES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15891" y="2014427"/>
            <a:ext cx="1409248" cy="71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00"/>
              </a:lnSpc>
            </a:pPr>
            <a:r>
              <a:rPr lang="en-US" b="true" sz="50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92511" y="9032875"/>
            <a:ext cx="4834620" cy="41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Conclusion générale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584389" y="6801246"/>
            <a:ext cx="1216244" cy="121624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629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002955" y="8330324"/>
            <a:ext cx="1216244" cy="121624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235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253968" y="5353104"/>
            <a:ext cx="1216244" cy="121624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6298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497184" y="3551166"/>
            <a:ext cx="1216244" cy="1216244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629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7157466" y="3778302"/>
            <a:ext cx="1409248" cy="71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00"/>
              </a:lnSpc>
            </a:pPr>
            <a:r>
              <a:rPr lang="en-US" b="true" sz="50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02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897037" y="5564360"/>
            <a:ext cx="1409248" cy="71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00"/>
              </a:lnSpc>
            </a:pPr>
            <a:r>
              <a:rPr lang="en-US" b="true" sz="50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192413" y="7069642"/>
            <a:ext cx="1409248" cy="71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00"/>
              </a:lnSpc>
            </a:pPr>
            <a:r>
              <a:rPr lang="en-US" b="true" sz="50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04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144000" y="7166590"/>
            <a:ext cx="6480891" cy="8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Conversion du modèle et déploiement sur ESP32 avec tests sur capteurs réels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2 SUR 33</a:t>
            </a:r>
          </a:p>
        </p:txBody>
      </p:sp>
    </p:spTree>
  </p:cSld>
  <p:clrMapOvr>
    <a:masterClrMapping/>
  </p:clrMapOvr>
  <p:transition spd="fast">
    <p:circl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BE7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8226850" y="-1800211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5464967"/>
                </a:moveTo>
                <a:lnTo>
                  <a:pt x="11721107" y="5464967"/>
                </a:lnTo>
                <a:lnTo>
                  <a:pt x="11721107" y="0"/>
                </a:lnTo>
                <a:lnTo>
                  <a:pt x="0" y="0"/>
                </a:lnTo>
                <a:lnTo>
                  <a:pt x="0" y="5464967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62946">
            <a:off x="11146811" y="-1781577"/>
            <a:ext cx="8874113" cy="7687200"/>
          </a:xfrm>
          <a:custGeom>
            <a:avLst/>
            <a:gdLst/>
            <a:ahLst/>
            <a:cxnLst/>
            <a:rect r="r" b="b" t="t" l="l"/>
            <a:pathLst>
              <a:path h="7687200" w="8874113">
                <a:moveTo>
                  <a:pt x="8874113" y="0"/>
                </a:moveTo>
                <a:lnTo>
                  <a:pt x="0" y="0"/>
                </a:lnTo>
                <a:lnTo>
                  <a:pt x="0" y="7687201"/>
                </a:lnTo>
                <a:lnTo>
                  <a:pt x="8874113" y="7687201"/>
                </a:lnTo>
                <a:lnTo>
                  <a:pt x="88741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764620" y="2494528"/>
            <a:ext cx="295922" cy="295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6400" y="6655815"/>
            <a:ext cx="1048405" cy="923982"/>
            <a:chOff x="0" y="0"/>
            <a:chExt cx="1397873" cy="123197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97873" cy="1231976"/>
              <a:chOff x="0" y="0"/>
              <a:chExt cx="343639" cy="30285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43639" cy="302857"/>
              </a:xfrm>
              <a:custGeom>
                <a:avLst/>
                <a:gdLst/>
                <a:ahLst/>
                <a:cxnLst/>
                <a:rect r="r" b="b" t="t" l="l"/>
                <a:pathLst>
                  <a:path h="302857" w="343639">
                    <a:moveTo>
                      <a:pt x="0" y="0"/>
                    </a:moveTo>
                    <a:lnTo>
                      <a:pt x="343639" y="0"/>
                    </a:lnTo>
                    <a:lnTo>
                      <a:pt x="343639" y="302857"/>
                    </a:lnTo>
                    <a:lnTo>
                      <a:pt x="0" y="302857"/>
                    </a:lnTo>
                    <a:close/>
                  </a:path>
                </a:pathLst>
              </a:custGeom>
              <a:solidFill>
                <a:srgbClr val="110B7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343639" cy="331432"/>
              </a:xfrm>
              <a:prstGeom prst="rect">
                <a:avLst/>
              </a:prstGeom>
            </p:spPr>
            <p:txBody>
              <a:bodyPr anchor="ctr" rtlCol="false" tIns="48671" lIns="48671" bIns="48671" rIns="4867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113562">
              <a:off x="477639" y="339325"/>
              <a:ext cx="442595" cy="569254"/>
            </a:xfrm>
            <a:custGeom>
              <a:avLst/>
              <a:gdLst/>
              <a:ahLst/>
              <a:cxnLst/>
              <a:rect r="r" b="b" t="t" l="l"/>
              <a:pathLst>
                <a:path h="569254" w="442595">
                  <a:moveTo>
                    <a:pt x="0" y="0"/>
                  </a:moveTo>
                  <a:lnTo>
                    <a:pt x="442595" y="0"/>
                  </a:lnTo>
                  <a:lnTo>
                    <a:pt x="442595" y="569254"/>
                  </a:lnTo>
                  <a:lnTo>
                    <a:pt x="0" y="56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338195" y="3515720"/>
            <a:ext cx="11301259" cy="3064074"/>
            <a:chOff x="0" y="0"/>
            <a:chExt cx="15068345" cy="4085432"/>
          </a:xfrm>
        </p:grpSpPr>
        <p:sp>
          <p:nvSpPr>
            <p:cNvPr name="Freeform 17" id="17"/>
            <p:cNvSpPr/>
            <p:nvPr/>
          </p:nvSpPr>
          <p:spPr>
            <a:xfrm flipH="false" flipV="false" rot="-5400000">
              <a:off x="9259768" y="-1723145"/>
              <a:ext cx="4085432" cy="7531722"/>
            </a:xfrm>
            <a:custGeom>
              <a:avLst/>
              <a:gdLst/>
              <a:ahLst/>
              <a:cxnLst/>
              <a:rect r="r" b="b" t="t" l="l"/>
              <a:pathLst>
                <a:path h="7531722" w="4085432">
                  <a:moveTo>
                    <a:pt x="0" y="0"/>
                  </a:moveTo>
                  <a:lnTo>
                    <a:pt x="4085433" y="0"/>
                  </a:lnTo>
                  <a:lnTo>
                    <a:pt x="4085433" y="7531722"/>
                  </a:lnTo>
                  <a:lnTo>
                    <a:pt x="0" y="7531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9137" t="-12409" r="-29137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5400000">
              <a:off x="1750012" y="-1750012"/>
              <a:ext cx="4085432" cy="7585456"/>
            </a:xfrm>
            <a:custGeom>
              <a:avLst/>
              <a:gdLst/>
              <a:ahLst/>
              <a:cxnLst/>
              <a:rect r="r" b="b" t="t" l="l"/>
              <a:pathLst>
                <a:path h="7585456" w="4085432">
                  <a:moveTo>
                    <a:pt x="0" y="0"/>
                  </a:moveTo>
                  <a:lnTo>
                    <a:pt x="4085432" y="0"/>
                  </a:lnTo>
                  <a:lnTo>
                    <a:pt x="4085432" y="7585456"/>
                  </a:lnTo>
                  <a:lnTo>
                    <a:pt x="0" y="7585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9137" t="0" r="-29137" b="-1161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68345" cy="4085432"/>
            </a:xfrm>
            <a:custGeom>
              <a:avLst/>
              <a:gdLst/>
              <a:ahLst/>
              <a:cxnLst/>
              <a:rect r="r" b="b" t="t" l="l"/>
              <a:pathLst>
                <a:path h="4085432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4085432"/>
                  </a:lnTo>
                  <a:lnTo>
                    <a:pt x="0" y="4085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645" t="0" r="-2645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-5400000">
            <a:off x="8661740" y="473299"/>
            <a:ext cx="964520" cy="1198461"/>
          </a:xfrm>
          <a:custGeom>
            <a:avLst/>
            <a:gdLst/>
            <a:ahLst/>
            <a:cxnLst/>
            <a:rect r="r" b="b" t="t" l="l"/>
            <a:pathLst>
              <a:path h="1198461" w="964520">
                <a:moveTo>
                  <a:pt x="0" y="0"/>
                </a:moveTo>
                <a:lnTo>
                  <a:pt x="964520" y="0"/>
                </a:lnTo>
                <a:lnTo>
                  <a:pt x="964520" y="1198461"/>
                </a:lnTo>
                <a:lnTo>
                  <a:pt x="0" y="11984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67214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-5400000">
            <a:off x="764620" y="3210272"/>
            <a:ext cx="295922" cy="29592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36198" y="6772610"/>
            <a:ext cx="5949317" cy="771096"/>
            <a:chOff x="0" y="0"/>
            <a:chExt cx="7932422" cy="1028128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7702400" cy="1028128"/>
              <a:chOff x="0" y="0"/>
              <a:chExt cx="1521462" cy="20308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521462" cy="203087"/>
              </a:xfrm>
              <a:custGeom>
                <a:avLst/>
                <a:gdLst/>
                <a:ahLst/>
                <a:cxnLst/>
                <a:rect r="r" b="b" t="t" l="l"/>
                <a:pathLst>
                  <a:path h="203087" w="1521462">
                    <a:moveTo>
                      <a:pt x="101543" y="0"/>
                    </a:moveTo>
                    <a:lnTo>
                      <a:pt x="1419918" y="0"/>
                    </a:lnTo>
                    <a:cubicBezTo>
                      <a:pt x="1475999" y="0"/>
                      <a:pt x="1521462" y="45463"/>
                      <a:pt x="1521462" y="101543"/>
                    </a:cubicBezTo>
                    <a:lnTo>
                      <a:pt x="1521462" y="101543"/>
                    </a:lnTo>
                    <a:cubicBezTo>
                      <a:pt x="1521462" y="128474"/>
                      <a:pt x="1510764" y="154302"/>
                      <a:pt x="1491720" y="173346"/>
                    </a:cubicBezTo>
                    <a:cubicBezTo>
                      <a:pt x="1472677" y="192389"/>
                      <a:pt x="1446849" y="203087"/>
                      <a:pt x="1419918" y="203087"/>
                    </a:cubicBezTo>
                    <a:lnTo>
                      <a:pt x="101543" y="203087"/>
                    </a:lnTo>
                    <a:cubicBezTo>
                      <a:pt x="45463" y="203087"/>
                      <a:pt x="0" y="157624"/>
                      <a:pt x="0" y="101543"/>
                    </a:cubicBezTo>
                    <a:lnTo>
                      <a:pt x="0" y="101543"/>
                    </a:lnTo>
                    <a:cubicBezTo>
                      <a:pt x="0" y="45463"/>
                      <a:pt x="45463" y="0"/>
                      <a:pt x="10154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F509A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1521462" cy="231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85337" y="180174"/>
              <a:ext cx="7747086" cy="583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38"/>
                </a:lnSpc>
              </a:pPr>
              <a:r>
                <a:rPr lang="en-US" b="true" sz="3091" spc="-61">
                  <a:solidFill>
                    <a:srgbClr val="0A3981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Ce modèle est volontairement :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19619" y="1384024"/>
            <a:ext cx="7159556" cy="77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86"/>
              </a:lnSpc>
            </a:pP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Modèle DNN fusionn</a:t>
            </a: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é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4620" y="35180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20 SUR 33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70092" y="2417975"/>
            <a:ext cx="9813549" cy="44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2"/>
              </a:lnSpc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Un seul modèle DNN est utilisé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19636" y="4795160"/>
            <a:ext cx="5717144" cy="135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Dense 64 neurones</a:t>
            </a:r>
          </a:p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</a:t>
            </a: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ense 32 neurones</a:t>
            </a:r>
          </a:p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Sortie : 7 classes (Softmax)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70092" y="3133720"/>
            <a:ext cx="7873908" cy="44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3214" spc="-64" b="true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Entrée : 32 caractéristiques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519636" y="3811364"/>
            <a:ext cx="2860327" cy="771096"/>
            <a:chOff x="0" y="0"/>
            <a:chExt cx="3813770" cy="102812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3703179" cy="1028128"/>
              <a:chOff x="0" y="0"/>
              <a:chExt cx="731492" cy="20308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31492" cy="203087"/>
              </a:xfrm>
              <a:custGeom>
                <a:avLst/>
                <a:gdLst/>
                <a:ahLst/>
                <a:cxnLst/>
                <a:rect r="r" b="b" t="t" l="l"/>
                <a:pathLst>
                  <a:path h="203087" w="731492">
                    <a:moveTo>
                      <a:pt x="101543" y="0"/>
                    </a:moveTo>
                    <a:lnTo>
                      <a:pt x="629949" y="0"/>
                    </a:lnTo>
                    <a:cubicBezTo>
                      <a:pt x="686030" y="0"/>
                      <a:pt x="731492" y="45463"/>
                      <a:pt x="731492" y="101543"/>
                    </a:cubicBezTo>
                    <a:lnTo>
                      <a:pt x="731492" y="101543"/>
                    </a:lnTo>
                    <a:cubicBezTo>
                      <a:pt x="731492" y="128474"/>
                      <a:pt x="720794" y="154302"/>
                      <a:pt x="701751" y="173346"/>
                    </a:cubicBezTo>
                    <a:cubicBezTo>
                      <a:pt x="682708" y="192389"/>
                      <a:pt x="656880" y="203087"/>
                      <a:pt x="629949" y="203087"/>
                    </a:cubicBezTo>
                    <a:lnTo>
                      <a:pt x="101543" y="203087"/>
                    </a:lnTo>
                    <a:cubicBezTo>
                      <a:pt x="45463" y="203087"/>
                      <a:pt x="0" y="157624"/>
                      <a:pt x="0" y="101543"/>
                    </a:cubicBezTo>
                    <a:lnTo>
                      <a:pt x="0" y="101543"/>
                    </a:lnTo>
                    <a:cubicBezTo>
                      <a:pt x="0" y="45463"/>
                      <a:pt x="45463" y="0"/>
                      <a:pt x="10154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F509A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731492" cy="231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89107" y="180174"/>
              <a:ext cx="3724663" cy="583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38"/>
                </a:lnSpc>
              </a:pPr>
              <a:r>
                <a:rPr lang="en-US" b="true" sz="3091" spc="-61">
                  <a:solidFill>
                    <a:srgbClr val="0A3981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Architecture :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536198" y="7743731"/>
            <a:ext cx="7873908" cy="132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088" indent="-347044" lvl="1">
              <a:lnSpc>
                <a:spcPts val="3472"/>
              </a:lnSpc>
              <a:buFont typeface="Arial"/>
              <a:buChar char="•"/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simple</a:t>
            </a:r>
          </a:p>
          <a:p>
            <a:pPr algn="l" marL="694088" indent="-347044" lvl="1">
              <a:lnSpc>
                <a:spcPts val="3472"/>
              </a:lnSpc>
              <a:buFont typeface="Arial"/>
              <a:buChar char="•"/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compact</a:t>
            </a:r>
          </a:p>
          <a:p>
            <a:pPr algn="l" marL="694088" indent="-347044" lvl="1">
              <a:lnSpc>
                <a:spcPts val="3472"/>
              </a:lnSpc>
              <a:buFont typeface="Arial"/>
              <a:buChar char="•"/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compatible avec l’ESP32</a:t>
            </a:r>
          </a:p>
        </p:txBody>
      </p:sp>
    </p:spTree>
  </p:cSld>
  <p:clrMapOvr>
    <a:masterClrMapping/>
  </p:clrMapOvr>
  <p:transition spd="fast">
    <p:circl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BE7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56581"/>
            <a:ext cx="327660" cy="8763380"/>
            <a:chOff x="0" y="0"/>
            <a:chExt cx="86297" cy="2308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632960"/>
            <a:ext cx="327660" cy="2520916"/>
            <a:chOff x="0" y="0"/>
            <a:chExt cx="86297" cy="663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2000" y="1727088"/>
            <a:ext cx="200892" cy="2008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9413" y="1727088"/>
            <a:ext cx="200892" cy="2008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6276" y="1727088"/>
            <a:ext cx="200892" cy="2008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63985" y="2163365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05066" y="8714629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6496" y="4483544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28193" y="5003600"/>
            <a:ext cx="7349952" cy="4265069"/>
          </a:xfrm>
          <a:custGeom>
            <a:avLst/>
            <a:gdLst/>
            <a:ahLst/>
            <a:cxnLst/>
            <a:rect r="r" b="b" t="t" l="l"/>
            <a:pathLst>
              <a:path h="4265069" w="7349952">
                <a:moveTo>
                  <a:pt x="0" y="0"/>
                </a:moveTo>
                <a:lnTo>
                  <a:pt x="7349952" y="0"/>
                </a:lnTo>
                <a:lnTo>
                  <a:pt x="7349952" y="4265069"/>
                </a:lnTo>
                <a:lnTo>
                  <a:pt x="0" y="4265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1" t="0" r="-8486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919972" y="2064039"/>
            <a:ext cx="10808458" cy="2585163"/>
          </a:xfrm>
          <a:custGeom>
            <a:avLst/>
            <a:gdLst/>
            <a:ahLst/>
            <a:cxnLst/>
            <a:rect r="r" b="b" t="t" l="l"/>
            <a:pathLst>
              <a:path h="2585163" w="10808458">
                <a:moveTo>
                  <a:pt x="0" y="0"/>
                </a:moveTo>
                <a:lnTo>
                  <a:pt x="10808458" y="0"/>
                </a:lnTo>
                <a:lnTo>
                  <a:pt x="10808458" y="2585163"/>
                </a:lnTo>
                <a:lnTo>
                  <a:pt x="0" y="25851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59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3985" y="586016"/>
            <a:ext cx="11702323" cy="93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 spc="-110">
                <a:solidFill>
                  <a:srgbClr val="072E5D"/>
                </a:solidFill>
                <a:latin typeface="Fahkwang Bold"/>
                <a:ea typeface="Fahkwang Bold"/>
                <a:cs typeface="Fahkwang Bold"/>
                <a:sym typeface="Fahkwang Bold"/>
              </a:rPr>
              <a:t>Entraînement et performances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3985" y="2879500"/>
            <a:ext cx="5851162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70 % entraînement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15 % validation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15</a:t>
            </a: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 % test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9076" y="2100075"/>
            <a:ext cx="285848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Découpage 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6491877"/>
            <a:ext cx="7856334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Accuracy ≈ 97 %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Très peu de confusion entre classes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49095" y="5837292"/>
            <a:ext cx="49198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Résultat 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1587" y="4420254"/>
            <a:ext cx="402888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Optimiseur : Adam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-1752651" y="-2938362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8" y="0"/>
                </a:lnTo>
                <a:lnTo>
                  <a:pt x="8124368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-10433123" y="-379673"/>
            <a:ext cx="16466039" cy="1154262"/>
            <a:chOff x="0" y="0"/>
            <a:chExt cx="3598657" cy="2522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52921" y="18762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21 SUR 33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56581"/>
            <a:ext cx="327660" cy="8763380"/>
            <a:chOff x="0" y="0"/>
            <a:chExt cx="86297" cy="2308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632960"/>
            <a:ext cx="327660" cy="2520916"/>
            <a:chOff x="0" y="0"/>
            <a:chExt cx="86297" cy="663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2000" y="1727088"/>
            <a:ext cx="200892" cy="2008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9413" y="1727088"/>
            <a:ext cx="200892" cy="2008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6276" y="1727088"/>
            <a:ext cx="200892" cy="2008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505066" y="8714629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59210" y="3408447"/>
            <a:ext cx="6203561" cy="5650629"/>
          </a:xfrm>
          <a:custGeom>
            <a:avLst/>
            <a:gdLst/>
            <a:ahLst/>
            <a:cxnLst/>
            <a:rect r="r" b="b" t="t" l="l"/>
            <a:pathLst>
              <a:path h="5650629" w="6203561">
                <a:moveTo>
                  <a:pt x="0" y="0"/>
                </a:moveTo>
                <a:lnTo>
                  <a:pt x="6203561" y="0"/>
                </a:lnTo>
                <a:lnTo>
                  <a:pt x="6203561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49" t="0" r="-2049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63985" y="586016"/>
            <a:ext cx="11702323" cy="93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 spc="-110">
                <a:solidFill>
                  <a:srgbClr val="072E5D"/>
                </a:solidFill>
                <a:latin typeface="Fahkwang Bold"/>
                <a:ea typeface="Fahkwang Bold"/>
                <a:cs typeface="Fahkwang Bold"/>
                <a:sym typeface="Fahkwang Bold"/>
              </a:rPr>
              <a:t>Entraînement et performances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5730" y="9297244"/>
            <a:ext cx="12491973" cy="824683"/>
            <a:chOff x="0" y="0"/>
            <a:chExt cx="16655965" cy="109957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6172980" cy="1099578"/>
              <a:chOff x="0" y="0"/>
              <a:chExt cx="2987075" cy="20308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987075" cy="203087"/>
              </a:xfrm>
              <a:custGeom>
                <a:avLst/>
                <a:gdLst/>
                <a:ahLst/>
                <a:cxnLst/>
                <a:rect r="r" b="b" t="t" l="l"/>
                <a:pathLst>
                  <a:path h="203087" w="2987075">
                    <a:moveTo>
                      <a:pt x="68262" y="0"/>
                    </a:moveTo>
                    <a:lnTo>
                      <a:pt x="2918813" y="0"/>
                    </a:lnTo>
                    <a:cubicBezTo>
                      <a:pt x="2956513" y="0"/>
                      <a:pt x="2987075" y="30562"/>
                      <a:pt x="2987075" y="68262"/>
                    </a:cubicBezTo>
                    <a:lnTo>
                      <a:pt x="2987075" y="134825"/>
                    </a:lnTo>
                    <a:cubicBezTo>
                      <a:pt x="2987075" y="172525"/>
                      <a:pt x="2956513" y="203087"/>
                      <a:pt x="2918813" y="203087"/>
                    </a:cubicBezTo>
                    <a:lnTo>
                      <a:pt x="68262" y="203087"/>
                    </a:lnTo>
                    <a:cubicBezTo>
                      <a:pt x="30562" y="203087"/>
                      <a:pt x="0" y="172525"/>
                      <a:pt x="0" y="134825"/>
                    </a:cubicBezTo>
                    <a:lnTo>
                      <a:pt x="0" y="68262"/>
                    </a:lnTo>
                    <a:cubicBezTo>
                      <a:pt x="0" y="30562"/>
                      <a:pt x="30562" y="0"/>
                      <a:pt x="6826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F509A"/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2987075" cy="231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389157" y="190047"/>
              <a:ext cx="16266807" cy="58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4"/>
                </a:lnSpc>
              </a:pPr>
              <a:r>
                <a:rPr lang="en-US" b="true" sz="3106" spc="-62">
                  <a:solidFill>
                    <a:srgbClr val="0A3981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Le modèle est jugé suffisamment précis pour passer à l’embarqué.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-1752651" y="-2938362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8" y="0"/>
                </a:lnTo>
                <a:lnTo>
                  <a:pt x="8124368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-10433123" y="-379673"/>
            <a:ext cx="16466039" cy="1154262"/>
            <a:chOff x="0" y="0"/>
            <a:chExt cx="3598657" cy="25226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175646" y="3408447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9" y="0"/>
                </a:lnTo>
                <a:lnTo>
                  <a:pt x="11301259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70305" y="2490600"/>
            <a:ext cx="892867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Accuracy ≈ 97 %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Très peu de confusion entre classes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02724" y="1966725"/>
            <a:ext cx="237031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Résultat 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2921" y="18762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22 SUR 33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BE7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8226850" y="-1800211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5464967"/>
                </a:moveTo>
                <a:lnTo>
                  <a:pt x="11721107" y="5464967"/>
                </a:lnTo>
                <a:lnTo>
                  <a:pt x="11721107" y="0"/>
                </a:lnTo>
                <a:lnTo>
                  <a:pt x="0" y="0"/>
                </a:lnTo>
                <a:lnTo>
                  <a:pt x="0" y="5464967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62946">
            <a:off x="11146811" y="-1781577"/>
            <a:ext cx="8874113" cy="7687200"/>
          </a:xfrm>
          <a:custGeom>
            <a:avLst/>
            <a:gdLst/>
            <a:ahLst/>
            <a:cxnLst/>
            <a:rect r="r" b="b" t="t" l="l"/>
            <a:pathLst>
              <a:path h="7687200" w="8874113">
                <a:moveTo>
                  <a:pt x="8874113" y="0"/>
                </a:moveTo>
                <a:lnTo>
                  <a:pt x="0" y="0"/>
                </a:lnTo>
                <a:lnTo>
                  <a:pt x="0" y="7687201"/>
                </a:lnTo>
                <a:lnTo>
                  <a:pt x="8874113" y="7687201"/>
                </a:lnTo>
                <a:lnTo>
                  <a:pt x="88741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764620" y="2494528"/>
            <a:ext cx="295922" cy="295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9525" y="8368927"/>
            <a:ext cx="1048405" cy="923982"/>
            <a:chOff x="0" y="0"/>
            <a:chExt cx="1397873" cy="123197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97873" cy="1231976"/>
              <a:chOff x="0" y="0"/>
              <a:chExt cx="343639" cy="30285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43639" cy="302857"/>
              </a:xfrm>
              <a:custGeom>
                <a:avLst/>
                <a:gdLst/>
                <a:ahLst/>
                <a:cxnLst/>
                <a:rect r="r" b="b" t="t" l="l"/>
                <a:pathLst>
                  <a:path h="302857" w="343639">
                    <a:moveTo>
                      <a:pt x="0" y="0"/>
                    </a:moveTo>
                    <a:lnTo>
                      <a:pt x="343639" y="0"/>
                    </a:lnTo>
                    <a:lnTo>
                      <a:pt x="343639" y="302857"/>
                    </a:lnTo>
                    <a:lnTo>
                      <a:pt x="0" y="302857"/>
                    </a:lnTo>
                    <a:close/>
                  </a:path>
                </a:pathLst>
              </a:custGeom>
              <a:solidFill>
                <a:srgbClr val="110B7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343639" cy="331432"/>
              </a:xfrm>
              <a:prstGeom prst="rect">
                <a:avLst/>
              </a:prstGeom>
            </p:spPr>
            <p:txBody>
              <a:bodyPr anchor="ctr" rtlCol="false" tIns="48671" lIns="48671" bIns="48671" rIns="4867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113562">
              <a:off x="477639" y="339325"/>
              <a:ext cx="442595" cy="569254"/>
            </a:xfrm>
            <a:custGeom>
              <a:avLst/>
              <a:gdLst/>
              <a:ahLst/>
              <a:cxnLst/>
              <a:rect r="r" b="b" t="t" l="l"/>
              <a:pathLst>
                <a:path h="569254" w="442595">
                  <a:moveTo>
                    <a:pt x="0" y="0"/>
                  </a:moveTo>
                  <a:lnTo>
                    <a:pt x="442595" y="0"/>
                  </a:lnTo>
                  <a:lnTo>
                    <a:pt x="442595" y="569254"/>
                  </a:lnTo>
                  <a:lnTo>
                    <a:pt x="0" y="56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5400000">
            <a:off x="10666549" y="1200379"/>
            <a:ext cx="964520" cy="1198461"/>
          </a:xfrm>
          <a:custGeom>
            <a:avLst/>
            <a:gdLst/>
            <a:ahLst/>
            <a:cxnLst/>
            <a:rect r="r" b="b" t="t" l="l"/>
            <a:pathLst>
              <a:path h="1198461" w="964520">
                <a:moveTo>
                  <a:pt x="0" y="0"/>
                </a:moveTo>
                <a:lnTo>
                  <a:pt x="964520" y="0"/>
                </a:lnTo>
                <a:lnTo>
                  <a:pt x="964520" y="1198461"/>
                </a:lnTo>
                <a:lnTo>
                  <a:pt x="0" y="1198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67214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504451" y="8416795"/>
            <a:ext cx="9045127" cy="771096"/>
            <a:chOff x="0" y="0"/>
            <a:chExt cx="12060170" cy="102812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1710453" cy="1028128"/>
              <a:chOff x="0" y="0"/>
              <a:chExt cx="2313176" cy="20308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313176" cy="203087"/>
              </a:xfrm>
              <a:custGeom>
                <a:avLst/>
                <a:gdLst/>
                <a:ahLst/>
                <a:cxnLst/>
                <a:rect r="r" b="b" t="t" l="l"/>
                <a:pathLst>
                  <a:path h="203087" w="2313176">
                    <a:moveTo>
                      <a:pt x="88148" y="0"/>
                    </a:moveTo>
                    <a:lnTo>
                      <a:pt x="2225028" y="0"/>
                    </a:lnTo>
                    <a:cubicBezTo>
                      <a:pt x="2273711" y="0"/>
                      <a:pt x="2313176" y="39465"/>
                      <a:pt x="2313176" y="88148"/>
                    </a:cubicBezTo>
                    <a:lnTo>
                      <a:pt x="2313176" y="114939"/>
                    </a:lnTo>
                    <a:cubicBezTo>
                      <a:pt x="2313176" y="163622"/>
                      <a:pt x="2273711" y="203087"/>
                      <a:pt x="2225028" y="203087"/>
                    </a:cubicBezTo>
                    <a:lnTo>
                      <a:pt x="88148" y="203087"/>
                    </a:lnTo>
                    <a:cubicBezTo>
                      <a:pt x="39465" y="203087"/>
                      <a:pt x="0" y="163622"/>
                      <a:pt x="0" y="114939"/>
                    </a:cubicBezTo>
                    <a:lnTo>
                      <a:pt x="0" y="88148"/>
                    </a:lnTo>
                    <a:cubicBezTo>
                      <a:pt x="0" y="39465"/>
                      <a:pt x="39465" y="0"/>
                      <a:pt x="88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F509A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2313176" cy="231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49578" y="180174"/>
              <a:ext cx="12010592" cy="68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8"/>
                </a:lnSpc>
              </a:pPr>
              <a:r>
                <a:rPr lang="en-US" b="true" sz="3591" spc="-71">
                  <a:solidFill>
                    <a:srgbClr val="0A3981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Ces éléments sont l’entrée du Chapitre 4.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12581" y="5143500"/>
            <a:ext cx="11301259" cy="2613416"/>
          </a:xfrm>
          <a:custGeom>
            <a:avLst/>
            <a:gdLst/>
            <a:ahLst/>
            <a:cxnLst/>
            <a:rect r="r" b="b" t="t" l="l"/>
            <a:pathLst>
              <a:path h="2613416" w="11301259">
                <a:moveTo>
                  <a:pt x="0" y="0"/>
                </a:moveTo>
                <a:lnTo>
                  <a:pt x="11301259" y="0"/>
                </a:lnTo>
                <a:lnTo>
                  <a:pt x="11301259" y="2613416"/>
                </a:lnTo>
                <a:lnTo>
                  <a:pt x="0" y="2613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19619" y="1384024"/>
            <a:ext cx="10023959" cy="77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86"/>
              </a:lnSpc>
            </a:pP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Sauvegarde pour l’embarqu</a:t>
            </a: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4620" y="35180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23 SUR 33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0092" y="2417975"/>
            <a:ext cx="9813549" cy="44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2"/>
              </a:lnSpc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À la fin du chapitre 3, on obtient 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4620" y="3199881"/>
            <a:ext cx="7025134" cy="135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le modèle entraîné (Keras)</a:t>
            </a:r>
          </a:p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</a:t>
            </a: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 scaler de normalisation</a:t>
            </a:r>
          </a:p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les fichiers nécessaires à la conversion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BE7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46525" y="5005250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0"/>
                </a:moveTo>
                <a:lnTo>
                  <a:pt x="11721106" y="0"/>
                </a:lnTo>
                <a:lnTo>
                  <a:pt x="11721106" y="5464966"/>
                </a:lnTo>
                <a:lnTo>
                  <a:pt x="0" y="546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935485">
            <a:off x="9344133" y="-744539"/>
            <a:ext cx="9867844" cy="9448460"/>
          </a:xfrm>
          <a:custGeom>
            <a:avLst/>
            <a:gdLst/>
            <a:ahLst/>
            <a:cxnLst/>
            <a:rect r="r" b="b" t="t" l="l"/>
            <a:pathLst>
              <a:path h="9448460" w="9867844">
                <a:moveTo>
                  <a:pt x="0" y="0"/>
                </a:moveTo>
                <a:lnTo>
                  <a:pt x="9867844" y="0"/>
                </a:lnTo>
                <a:lnTo>
                  <a:pt x="9867844" y="9448460"/>
                </a:lnTo>
                <a:lnTo>
                  <a:pt x="0" y="944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10910" y="0"/>
            <a:ext cx="8477090" cy="8477090"/>
          </a:xfrm>
          <a:custGeom>
            <a:avLst/>
            <a:gdLst/>
            <a:ahLst/>
            <a:cxnLst/>
            <a:rect r="r" b="b" t="t" l="l"/>
            <a:pathLst>
              <a:path h="8477090" w="8477090">
                <a:moveTo>
                  <a:pt x="0" y="0"/>
                </a:moveTo>
                <a:lnTo>
                  <a:pt x="8477090" y="0"/>
                </a:lnTo>
                <a:lnTo>
                  <a:pt x="8477090" y="8477090"/>
                </a:lnTo>
                <a:lnTo>
                  <a:pt x="0" y="8477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76455" y="6462730"/>
            <a:ext cx="12346066" cy="4152644"/>
          </a:xfrm>
          <a:custGeom>
            <a:avLst/>
            <a:gdLst/>
            <a:ahLst/>
            <a:cxnLst/>
            <a:rect r="r" b="b" t="t" l="l"/>
            <a:pathLst>
              <a:path h="4152644" w="12346066">
                <a:moveTo>
                  <a:pt x="0" y="0"/>
                </a:moveTo>
                <a:lnTo>
                  <a:pt x="12346066" y="0"/>
                </a:lnTo>
                <a:lnTo>
                  <a:pt x="12346066" y="4152644"/>
                </a:lnTo>
                <a:lnTo>
                  <a:pt x="0" y="4152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8557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11217" y="8378618"/>
            <a:ext cx="10723465" cy="2236756"/>
          </a:xfrm>
          <a:custGeom>
            <a:avLst/>
            <a:gdLst/>
            <a:ahLst/>
            <a:cxnLst/>
            <a:rect r="r" b="b" t="t" l="l"/>
            <a:pathLst>
              <a:path h="2236756" w="10723465">
                <a:moveTo>
                  <a:pt x="0" y="0"/>
                </a:moveTo>
                <a:lnTo>
                  <a:pt x="10723465" y="0"/>
                </a:lnTo>
                <a:lnTo>
                  <a:pt x="10723465" y="2236756"/>
                </a:lnTo>
                <a:lnTo>
                  <a:pt x="0" y="2236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3654" t="-85654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5717" y="664807"/>
            <a:ext cx="7147476" cy="714747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17567" t="0" r="-17567" b="0"/>
              </a:stretch>
            </a:blipFill>
            <a:ln w="3048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409729" y="8539052"/>
            <a:ext cx="4081906" cy="1000067"/>
          </a:xfrm>
          <a:custGeom>
            <a:avLst/>
            <a:gdLst/>
            <a:ahLst/>
            <a:cxnLst/>
            <a:rect r="r" b="b" t="t" l="l"/>
            <a:pathLst>
              <a:path h="1000067" w="4081906">
                <a:moveTo>
                  <a:pt x="0" y="0"/>
                </a:moveTo>
                <a:lnTo>
                  <a:pt x="4081906" y="0"/>
                </a:lnTo>
                <a:lnTo>
                  <a:pt x="4081906" y="1000067"/>
                </a:lnTo>
                <a:lnTo>
                  <a:pt x="0" y="10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06401" y="9258300"/>
            <a:ext cx="717892" cy="628155"/>
          </a:xfrm>
          <a:custGeom>
            <a:avLst/>
            <a:gdLst/>
            <a:ahLst/>
            <a:cxnLst/>
            <a:rect r="r" b="b" t="t" l="l"/>
            <a:pathLst>
              <a:path h="628155" w="717892">
                <a:moveTo>
                  <a:pt x="0" y="0"/>
                </a:moveTo>
                <a:lnTo>
                  <a:pt x="717891" y="0"/>
                </a:lnTo>
                <a:lnTo>
                  <a:pt x="717891" y="628155"/>
                </a:lnTo>
                <a:lnTo>
                  <a:pt x="0" y="6281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5283" y="733557"/>
            <a:ext cx="650827" cy="609336"/>
          </a:xfrm>
          <a:custGeom>
            <a:avLst/>
            <a:gdLst/>
            <a:ahLst/>
            <a:cxnLst/>
            <a:rect r="r" b="b" t="t" l="l"/>
            <a:pathLst>
              <a:path h="609336" w="650827">
                <a:moveTo>
                  <a:pt x="0" y="0"/>
                </a:moveTo>
                <a:lnTo>
                  <a:pt x="650827" y="0"/>
                </a:lnTo>
                <a:lnTo>
                  <a:pt x="650827" y="609336"/>
                </a:lnTo>
                <a:lnTo>
                  <a:pt x="0" y="6093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035333" y="6462730"/>
            <a:ext cx="2384486" cy="238448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  <a:ln w="3048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633071" y="1565126"/>
            <a:ext cx="9056102" cy="200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1"/>
              </a:lnSpc>
            </a:pPr>
            <a:r>
              <a:rPr lang="en-US" b="true" sz="4375" spc="-48">
                <a:solidFill>
                  <a:srgbClr val="2E58A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CONVERS</a:t>
            </a:r>
            <a:r>
              <a:rPr lang="en-US" b="true" sz="4375" spc="-48">
                <a:solidFill>
                  <a:srgbClr val="2E58A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ION DU MODÈLE ET DÉPLOIEMENT SUR ESP32 AVEC TESTS SUR CAPTEURS RÉELS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1296" y="3804875"/>
            <a:ext cx="7575476" cy="45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1"/>
              </a:lnSpc>
            </a:pPr>
            <a:r>
              <a:rPr lang="en-US" b="true" sz="3321" spc="-109">
                <a:solidFill>
                  <a:srgbClr val="211C1C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OBJECTIF DU CHAPITRE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2760" y="4667679"/>
            <a:ext cx="9280525" cy="105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0"/>
              </a:lnSpc>
            </a:pPr>
            <a:r>
              <a:rPr lang="en-US" b="true" sz="2689" spc="-29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L’objectif de ce chapitre est de déployer le modèle entraîné sur un microcontrôleu</a:t>
            </a:r>
            <a:r>
              <a:rPr lang="en-US" b="true" sz="2689" spc="-29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 ESP32 et de valider son fonctionnement avec des capteurs réels.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24 SUR 33</a:t>
            </a:r>
          </a:p>
        </p:txBody>
      </p:sp>
    </p:spTree>
  </p:cSld>
  <p:clrMapOvr>
    <a:masterClrMapping/>
  </p:clrMapOvr>
  <p:transition spd="fast">
    <p:circl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BE7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8226850" y="-1800211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5464967"/>
                </a:moveTo>
                <a:lnTo>
                  <a:pt x="11721107" y="5464967"/>
                </a:lnTo>
                <a:lnTo>
                  <a:pt x="11721107" y="0"/>
                </a:lnTo>
                <a:lnTo>
                  <a:pt x="0" y="0"/>
                </a:lnTo>
                <a:lnTo>
                  <a:pt x="0" y="5464967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62946">
            <a:off x="11146811" y="-1781577"/>
            <a:ext cx="8874113" cy="7687200"/>
          </a:xfrm>
          <a:custGeom>
            <a:avLst/>
            <a:gdLst/>
            <a:ahLst/>
            <a:cxnLst/>
            <a:rect r="r" b="b" t="t" l="l"/>
            <a:pathLst>
              <a:path h="7687200" w="8874113">
                <a:moveTo>
                  <a:pt x="8874113" y="0"/>
                </a:moveTo>
                <a:lnTo>
                  <a:pt x="0" y="0"/>
                </a:lnTo>
                <a:lnTo>
                  <a:pt x="0" y="7687201"/>
                </a:lnTo>
                <a:lnTo>
                  <a:pt x="8874113" y="7687201"/>
                </a:lnTo>
                <a:lnTo>
                  <a:pt x="88741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34178" y="5537555"/>
            <a:ext cx="6464069" cy="964395"/>
            <a:chOff x="0" y="0"/>
            <a:chExt cx="2029965" cy="3028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9965" cy="302857"/>
            </a:xfrm>
            <a:custGeom>
              <a:avLst/>
              <a:gdLst/>
              <a:ahLst/>
              <a:cxnLst/>
              <a:rect r="r" b="b" t="t" l="l"/>
              <a:pathLst>
                <a:path h="302857" w="2029965">
                  <a:moveTo>
                    <a:pt x="0" y="0"/>
                  </a:moveTo>
                  <a:lnTo>
                    <a:pt x="2029965" y="0"/>
                  </a:lnTo>
                  <a:lnTo>
                    <a:pt x="2029965" y="302857"/>
                  </a:lnTo>
                  <a:lnTo>
                    <a:pt x="0" y="302857"/>
                  </a:ln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029965" cy="331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05118" y="5537555"/>
            <a:ext cx="1094259" cy="964395"/>
            <a:chOff x="0" y="0"/>
            <a:chExt cx="343639" cy="3028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3639" cy="302857"/>
            </a:xfrm>
            <a:custGeom>
              <a:avLst/>
              <a:gdLst/>
              <a:ahLst/>
              <a:cxnLst/>
              <a:rect r="r" b="b" t="t" l="l"/>
              <a:pathLst>
                <a:path h="302857" w="343639">
                  <a:moveTo>
                    <a:pt x="0" y="0"/>
                  </a:moveTo>
                  <a:lnTo>
                    <a:pt x="343639" y="0"/>
                  </a:lnTo>
                  <a:lnTo>
                    <a:pt x="343639" y="302857"/>
                  </a:lnTo>
                  <a:lnTo>
                    <a:pt x="0" y="302857"/>
                  </a:lnTo>
                  <a:close/>
                </a:path>
              </a:pathLst>
            </a:custGeom>
            <a:solidFill>
              <a:srgbClr val="110B7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43639" cy="331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6079015" y="5803180"/>
            <a:ext cx="346465" cy="445614"/>
          </a:xfrm>
          <a:custGeom>
            <a:avLst/>
            <a:gdLst/>
            <a:ahLst/>
            <a:cxnLst/>
            <a:rect r="r" b="b" t="t" l="l"/>
            <a:pathLst>
              <a:path h="445614" w="346465">
                <a:moveTo>
                  <a:pt x="0" y="0"/>
                </a:moveTo>
                <a:lnTo>
                  <a:pt x="346465" y="0"/>
                </a:lnTo>
                <a:lnTo>
                  <a:pt x="346465" y="445613"/>
                </a:lnTo>
                <a:lnTo>
                  <a:pt x="0" y="445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13376" y="1638490"/>
            <a:ext cx="12832887" cy="112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78"/>
              </a:lnSpc>
            </a:pPr>
            <a:r>
              <a:rPr lang="en-US" b="true" sz="7943" spc="-158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Contraintes de</a:t>
            </a:r>
            <a:r>
              <a:rPr lang="en-US" b="true" sz="7943" spc="-158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l’embarqués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5400000">
            <a:off x="8661740" y="473299"/>
            <a:ext cx="964520" cy="1198461"/>
          </a:xfrm>
          <a:custGeom>
            <a:avLst/>
            <a:gdLst/>
            <a:ahLst/>
            <a:cxnLst/>
            <a:rect r="r" b="b" t="t" l="l"/>
            <a:pathLst>
              <a:path h="1198461" w="964520">
                <a:moveTo>
                  <a:pt x="0" y="0"/>
                </a:moveTo>
                <a:lnTo>
                  <a:pt x="964520" y="0"/>
                </a:lnTo>
                <a:lnTo>
                  <a:pt x="964520" y="1198461"/>
                </a:lnTo>
                <a:lnTo>
                  <a:pt x="0" y="1198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67214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64620" y="35180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25 SUR 33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9873" y="5794730"/>
            <a:ext cx="5001230" cy="43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9"/>
              </a:lnSpc>
            </a:pPr>
            <a:r>
              <a:rPr lang="en-US" b="true" sz="3175" spc="-63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Le</a:t>
            </a:r>
            <a:r>
              <a:rPr lang="en-US" b="true" sz="3175" spc="-63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modèle doit être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7507" y="6846005"/>
            <a:ext cx="3715142" cy="176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088" indent="-347044" lvl="1">
              <a:lnSpc>
                <a:spcPts val="3472"/>
              </a:lnSpc>
              <a:buFont typeface="Arial"/>
              <a:buChar char="•"/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petit</a:t>
            </a:r>
          </a:p>
          <a:p>
            <a:pPr algn="l" marL="694088" indent="-347044" lvl="1">
              <a:lnSpc>
                <a:spcPts val="3472"/>
              </a:lnSpc>
              <a:buFont typeface="Arial"/>
              <a:buChar char="•"/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rap</a:t>
            </a: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ide</a:t>
            </a:r>
          </a:p>
          <a:p>
            <a:pPr algn="l" marL="694088" indent="-347044" lvl="1">
              <a:lnSpc>
                <a:spcPts val="3472"/>
              </a:lnSpc>
              <a:buFont typeface="Arial"/>
              <a:buChar char="•"/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optimisé</a:t>
            </a:r>
          </a:p>
          <a:p>
            <a:pPr algn="l" marL="0" indent="0" lvl="0">
              <a:lnSpc>
                <a:spcPts val="347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93270" y="3019900"/>
            <a:ext cx="5049700" cy="181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Mémoire limitée</a:t>
            </a:r>
          </a:p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Puissance de calcul réduite</a:t>
            </a:r>
          </a:p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Temps réel</a:t>
            </a:r>
          </a:p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Pas de système d’exploitation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BE7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8226850" y="-1800211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5464967"/>
                </a:moveTo>
                <a:lnTo>
                  <a:pt x="11721107" y="5464967"/>
                </a:lnTo>
                <a:lnTo>
                  <a:pt x="11721107" y="0"/>
                </a:lnTo>
                <a:lnTo>
                  <a:pt x="0" y="0"/>
                </a:lnTo>
                <a:lnTo>
                  <a:pt x="0" y="5464967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62946">
            <a:off x="11146811" y="-1781577"/>
            <a:ext cx="8874113" cy="7687200"/>
          </a:xfrm>
          <a:custGeom>
            <a:avLst/>
            <a:gdLst/>
            <a:ahLst/>
            <a:cxnLst/>
            <a:rect r="r" b="b" t="t" l="l"/>
            <a:pathLst>
              <a:path h="7687200" w="8874113">
                <a:moveTo>
                  <a:pt x="8874113" y="0"/>
                </a:moveTo>
                <a:lnTo>
                  <a:pt x="0" y="0"/>
                </a:lnTo>
                <a:lnTo>
                  <a:pt x="0" y="7687201"/>
                </a:lnTo>
                <a:lnTo>
                  <a:pt x="8874113" y="7687201"/>
                </a:lnTo>
                <a:lnTo>
                  <a:pt x="88741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688420" y="2924999"/>
            <a:ext cx="295922" cy="295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15464" y="1621465"/>
            <a:ext cx="9327766" cy="77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86"/>
              </a:lnSpc>
            </a:pP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Conversion TensorFlow</a:t>
            </a: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Lite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8661740" y="473299"/>
            <a:ext cx="964520" cy="1198461"/>
          </a:xfrm>
          <a:custGeom>
            <a:avLst/>
            <a:gdLst/>
            <a:ahLst/>
            <a:cxnLst/>
            <a:rect r="r" b="b" t="t" l="l"/>
            <a:pathLst>
              <a:path h="1198461" w="964520">
                <a:moveTo>
                  <a:pt x="0" y="0"/>
                </a:moveTo>
                <a:lnTo>
                  <a:pt x="964520" y="0"/>
                </a:lnTo>
                <a:lnTo>
                  <a:pt x="964520" y="1198461"/>
                </a:lnTo>
                <a:lnTo>
                  <a:pt x="0" y="1198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67214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897326" y="3517443"/>
            <a:ext cx="10990842" cy="3252113"/>
            <a:chOff x="0" y="0"/>
            <a:chExt cx="14654456" cy="4336151"/>
          </a:xfrm>
        </p:grpSpPr>
        <p:sp>
          <p:nvSpPr>
            <p:cNvPr name="Freeform 14" id="14"/>
            <p:cNvSpPr/>
            <p:nvPr/>
          </p:nvSpPr>
          <p:spPr>
            <a:xfrm flipH="false" flipV="false" rot="-5400000">
              <a:off x="1411797" y="-1411797"/>
              <a:ext cx="4336151" cy="7159745"/>
            </a:xfrm>
            <a:custGeom>
              <a:avLst/>
              <a:gdLst/>
              <a:ahLst/>
              <a:cxnLst/>
              <a:rect r="r" b="b" t="t" l="l"/>
              <a:pathLst>
                <a:path h="7159745" w="4336151">
                  <a:moveTo>
                    <a:pt x="0" y="0"/>
                  </a:moveTo>
                  <a:lnTo>
                    <a:pt x="4336151" y="0"/>
                  </a:lnTo>
                  <a:lnTo>
                    <a:pt x="4336151" y="7159745"/>
                  </a:lnTo>
                  <a:lnTo>
                    <a:pt x="0" y="7159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4188" t="0" r="-16565" b="-1161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5400000">
              <a:off x="8616145" y="-1456400"/>
              <a:ext cx="4336151" cy="7248951"/>
            </a:xfrm>
            <a:custGeom>
              <a:avLst/>
              <a:gdLst/>
              <a:ahLst/>
              <a:cxnLst/>
              <a:rect r="r" b="b" t="t" l="l"/>
              <a:pathLst>
                <a:path h="7248951" w="4336151">
                  <a:moveTo>
                    <a:pt x="0" y="0"/>
                  </a:moveTo>
                  <a:lnTo>
                    <a:pt x="4336152" y="0"/>
                  </a:lnTo>
                  <a:lnTo>
                    <a:pt x="4336152" y="7248951"/>
                  </a:lnTo>
                  <a:lnTo>
                    <a:pt x="0" y="7248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3728" t="-12409" r="-1979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1560" y="0"/>
              <a:ext cx="14602896" cy="4250411"/>
            </a:xfrm>
            <a:custGeom>
              <a:avLst/>
              <a:gdLst/>
              <a:ahLst/>
              <a:cxnLst/>
              <a:rect r="r" b="b" t="t" l="l"/>
              <a:pathLst>
                <a:path h="4250411" w="14602896">
                  <a:moveTo>
                    <a:pt x="0" y="0"/>
                  </a:moveTo>
                  <a:lnTo>
                    <a:pt x="14602896" y="0"/>
                  </a:lnTo>
                  <a:lnTo>
                    <a:pt x="14602896" y="4250411"/>
                  </a:lnTo>
                  <a:lnTo>
                    <a:pt x="0" y="4250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64620" y="35180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26 SUR 33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0441" y="2809977"/>
            <a:ext cx="10250912" cy="49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</a:pPr>
            <a:r>
              <a:rPr lang="en-US" b="true" sz="3514" spc="-7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Le modèle Keras est converti en TensorFlow Lite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1967" y="4915316"/>
            <a:ext cx="5071095" cy="181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réduction de la taille mémoire</a:t>
            </a:r>
          </a:p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accélération de l’inférence</a:t>
            </a:r>
          </a:p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compatibilité ESP32</a:t>
            </a:r>
          </a:p>
          <a:p>
            <a:pPr algn="l" marL="0" indent="0" lvl="0">
              <a:lnSpc>
                <a:spcPts val="3618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-5400000">
            <a:off x="697945" y="3771174"/>
            <a:ext cx="295922" cy="29592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10441" y="3656152"/>
            <a:ext cx="7582290" cy="49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</a:pPr>
            <a:r>
              <a:rPr lang="en-US" b="true" sz="3514" spc="-7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Puis quantifié en INT8</a:t>
            </a:r>
          </a:p>
        </p:txBody>
      </p:sp>
      <p:grpSp>
        <p:nvGrpSpPr>
          <p:cNvPr name="Group 24" id="24"/>
          <p:cNvGrpSpPr/>
          <p:nvPr/>
        </p:nvGrpSpPr>
        <p:grpSpPr>
          <a:xfrm rot="-5400000">
            <a:off x="736045" y="4443372"/>
            <a:ext cx="295922" cy="29592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10441" y="4328349"/>
            <a:ext cx="5672586" cy="49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</a:pPr>
            <a:r>
              <a:rPr lang="en-US" b="true" sz="3514" spc="-7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Avantages :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4177" y="7587877"/>
            <a:ext cx="1048405" cy="923982"/>
            <a:chOff x="0" y="0"/>
            <a:chExt cx="1397873" cy="1231976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397873" cy="1231976"/>
              <a:chOff x="0" y="0"/>
              <a:chExt cx="343639" cy="302857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43639" cy="302857"/>
              </a:xfrm>
              <a:custGeom>
                <a:avLst/>
                <a:gdLst/>
                <a:ahLst/>
                <a:cxnLst/>
                <a:rect r="r" b="b" t="t" l="l"/>
                <a:pathLst>
                  <a:path h="302857" w="343639">
                    <a:moveTo>
                      <a:pt x="0" y="0"/>
                    </a:moveTo>
                    <a:lnTo>
                      <a:pt x="343639" y="0"/>
                    </a:lnTo>
                    <a:lnTo>
                      <a:pt x="343639" y="302857"/>
                    </a:lnTo>
                    <a:lnTo>
                      <a:pt x="0" y="302857"/>
                    </a:lnTo>
                    <a:close/>
                  </a:path>
                </a:pathLst>
              </a:custGeom>
              <a:solidFill>
                <a:srgbClr val="110B79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8575"/>
                <a:ext cx="343639" cy="331432"/>
              </a:xfrm>
              <a:prstGeom prst="rect">
                <a:avLst/>
              </a:prstGeom>
            </p:spPr>
            <p:txBody>
              <a:bodyPr anchor="ctr" rtlCol="false" tIns="48671" lIns="48671" bIns="48671" rIns="4867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113562">
              <a:off x="477639" y="339325"/>
              <a:ext cx="442595" cy="569254"/>
            </a:xfrm>
            <a:custGeom>
              <a:avLst/>
              <a:gdLst/>
              <a:ahLst/>
              <a:cxnLst/>
              <a:rect r="r" b="b" t="t" l="l"/>
              <a:pathLst>
                <a:path h="569254" w="442595">
                  <a:moveTo>
                    <a:pt x="0" y="0"/>
                  </a:moveTo>
                  <a:lnTo>
                    <a:pt x="442595" y="0"/>
                  </a:lnTo>
                  <a:lnTo>
                    <a:pt x="442595" y="569254"/>
                  </a:lnTo>
                  <a:lnTo>
                    <a:pt x="0" y="56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373352" y="7635745"/>
            <a:ext cx="9229928" cy="771096"/>
            <a:chOff x="0" y="0"/>
            <a:chExt cx="12306570" cy="1028128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1949708" cy="1028128"/>
              <a:chOff x="0" y="0"/>
              <a:chExt cx="2360436" cy="20308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360436" cy="203087"/>
              </a:xfrm>
              <a:custGeom>
                <a:avLst/>
                <a:gdLst/>
                <a:ahLst/>
                <a:cxnLst/>
                <a:rect r="r" b="b" t="t" l="l"/>
                <a:pathLst>
                  <a:path h="203087" w="2360436">
                    <a:moveTo>
                      <a:pt x="86383" y="0"/>
                    </a:moveTo>
                    <a:lnTo>
                      <a:pt x="2274053" y="0"/>
                    </a:lnTo>
                    <a:cubicBezTo>
                      <a:pt x="2321761" y="0"/>
                      <a:pt x="2360436" y="38675"/>
                      <a:pt x="2360436" y="86383"/>
                    </a:cubicBezTo>
                    <a:lnTo>
                      <a:pt x="2360436" y="116704"/>
                    </a:lnTo>
                    <a:cubicBezTo>
                      <a:pt x="2360436" y="139614"/>
                      <a:pt x="2351335" y="161586"/>
                      <a:pt x="2335135" y="177786"/>
                    </a:cubicBezTo>
                    <a:cubicBezTo>
                      <a:pt x="2318935" y="193986"/>
                      <a:pt x="2296963" y="203087"/>
                      <a:pt x="2274053" y="203087"/>
                    </a:cubicBezTo>
                    <a:lnTo>
                      <a:pt x="86383" y="203087"/>
                    </a:lnTo>
                    <a:cubicBezTo>
                      <a:pt x="38675" y="203087"/>
                      <a:pt x="0" y="164412"/>
                      <a:pt x="0" y="116704"/>
                    </a:cubicBezTo>
                    <a:lnTo>
                      <a:pt x="0" y="86383"/>
                    </a:lnTo>
                    <a:cubicBezTo>
                      <a:pt x="0" y="38675"/>
                      <a:pt x="38675" y="0"/>
                      <a:pt x="863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F509A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2360436" cy="231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50591" y="180174"/>
              <a:ext cx="12255979" cy="68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8"/>
                </a:lnSpc>
              </a:pPr>
              <a:r>
                <a:rPr lang="en-US" b="true" sz="3591" spc="-71">
                  <a:solidFill>
                    <a:srgbClr val="0A3981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   Le modèle final est embarqué en Flash.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DBE7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907495" y="3276405"/>
            <a:ext cx="19050" cy="703481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59534" y="3128444"/>
            <a:ext cx="295922" cy="2959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9534" y="4104947"/>
            <a:ext cx="295922" cy="29592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9534" y="5000531"/>
            <a:ext cx="295922" cy="29592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778745" y="7005797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0"/>
                </a:moveTo>
                <a:lnTo>
                  <a:pt x="11721106" y="0"/>
                </a:lnTo>
                <a:lnTo>
                  <a:pt x="11721106" y="5464966"/>
                </a:lnTo>
                <a:lnTo>
                  <a:pt x="0" y="5464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798160" y="-449516"/>
            <a:ext cx="9239108" cy="9660191"/>
            <a:chOff x="0" y="0"/>
            <a:chExt cx="2433345" cy="25442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3345" cy="2544248"/>
            </a:xfrm>
            <a:custGeom>
              <a:avLst/>
              <a:gdLst/>
              <a:ahLst/>
              <a:cxnLst/>
              <a:rect r="r" b="b" t="t" l="l"/>
              <a:pathLst>
                <a:path h="2544248" w="2433345">
                  <a:moveTo>
                    <a:pt x="42736" y="0"/>
                  </a:moveTo>
                  <a:lnTo>
                    <a:pt x="2390610" y="0"/>
                  </a:lnTo>
                  <a:cubicBezTo>
                    <a:pt x="2414212" y="0"/>
                    <a:pt x="2433345" y="19133"/>
                    <a:pt x="2433345" y="42736"/>
                  </a:cubicBezTo>
                  <a:lnTo>
                    <a:pt x="2433345" y="2501512"/>
                  </a:lnTo>
                  <a:cubicBezTo>
                    <a:pt x="2433345" y="2525115"/>
                    <a:pt x="2414212" y="2544248"/>
                    <a:pt x="2390610" y="2544248"/>
                  </a:cubicBezTo>
                  <a:lnTo>
                    <a:pt x="42736" y="2544248"/>
                  </a:lnTo>
                  <a:cubicBezTo>
                    <a:pt x="19133" y="2544248"/>
                    <a:pt x="0" y="2525115"/>
                    <a:pt x="0" y="2501512"/>
                  </a:cubicBezTo>
                  <a:lnTo>
                    <a:pt x="0" y="42736"/>
                  </a:lnTo>
                  <a:cubicBezTo>
                    <a:pt x="0" y="19133"/>
                    <a:pt x="19133" y="0"/>
                    <a:pt x="42736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433345" cy="2572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227569" y="837147"/>
            <a:ext cx="921636" cy="1145175"/>
          </a:xfrm>
          <a:custGeom>
            <a:avLst/>
            <a:gdLst/>
            <a:ahLst/>
            <a:cxnLst/>
            <a:rect r="r" b="b" t="t" l="l"/>
            <a:pathLst>
              <a:path h="1145175" w="921636">
                <a:moveTo>
                  <a:pt x="0" y="0"/>
                </a:moveTo>
                <a:lnTo>
                  <a:pt x="921636" y="0"/>
                </a:lnTo>
                <a:lnTo>
                  <a:pt x="921636" y="1145175"/>
                </a:lnTo>
                <a:lnTo>
                  <a:pt x="0" y="1145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7214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57919" y="5900048"/>
            <a:ext cx="10703387" cy="2864528"/>
          </a:xfrm>
          <a:custGeom>
            <a:avLst/>
            <a:gdLst/>
            <a:ahLst/>
            <a:cxnLst/>
            <a:rect r="r" b="b" t="t" l="l"/>
            <a:pathLst>
              <a:path h="2864528" w="10703387">
                <a:moveTo>
                  <a:pt x="0" y="0"/>
                </a:moveTo>
                <a:lnTo>
                  <a:pt x="10703387" y="0"/>
                </a:lnTo>
                <a:lnTo>
                  <a:pt x="10703387" y="2864528"/>
                </a:lnTo>
                <a:lnTo>
                  <a:pt x="0" y="28645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97092" y="5534697"/>
            <a:ext cx="10464214" cy="36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4"/>
              </a:lnSpc>
            </a:pPr>
            <a:r>
              <a:rPr lang="en-US" sz="2196" spc="-4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Le fichier .tflite est converti en tableau unsigned char afin d’être stocké en Flash.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4620" y="351800"/>
            <a:ext cx="4995944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27 SUR 33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048997"/>
            <a:ext cx="9681423" cy="76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56"/>
              </a:lnSpc>
            </a:pPr>
            <a:r>
              <a:rPr lang="en-US" b="true" sz="5515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Intégra</a:t>
            </a:r>
            <a:r>
              <a:rPr lang="en-US" b="true" sz="5515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tion sur ESP32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6678" y="3114132"/>
            <a:ext cx="6658166" cy="4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</a:pP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Microco</a:t>
            </a: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ntrôleur utilisé : ESP32-S3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16678" y="4104947"/>
            <a:ext cx="9183769" cy="4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</a:pP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Librairie : TensorFlow Lite for Microcontrollers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16678" y="4933227"/>
            <a:ext cx="8998969" cy="4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</a:pP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Le modèle est intégré sous forme de tableau C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6545" y="9097951"/>
            <a:ext cx="1048405" cy="923982"/>
            <a:chOff x="0" y="0"/>
            <a:chExt cx="1397873" cy="1231976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397873" cy="1231976"/>
              <a:chOff x="0" y="0"/>
              <a:chExt cx="343639" cy="302857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43639" cy="302857"/>
              </a:xfrm>
              <a:custGeom>
                <a:avLst/>
                <a:gdLst/>
                <a:ahLst/>
                <a:cxnLst/>
                <a:rect r="r" b="b" t="t" l="l"/>
                <a:pathLst>
                  <a:path h="302857" w="343639">
                    <a:moveTo>
                      <a:pt x="0" y="0"/>
                    </a:moveTo>
                    <a:lnTo>
                      <a:pt x="343639" y="0"/>
                    </a:lnTo>
                    <a:lnTo>
                      <a:pt x="343639" y="302857"/>
                    </a:lnTo>
                    <a:lnTo>
                      <a:pt x="0" y="302857"/>
                    </a:lnTo>
                    <a:close/>
                  </a:path>
                </a:pathLst>
              </a:custGeom>
              <a:solidFill>
                <a:srgbClr val="110B79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8575"/>
                <a:ext cx="343639" cy="331432"/>
              </a:xfrm>
              <a:prstGeom prst="rect">
                <a:avLst/>
              </a:prstGeom>
            </p:spPr>
            <p:txBody>
              <a:bodyPr anchor="ctr" rtlCol="false" tIns="48671" lIns="48671" bIns="48671" rIns="4867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113562">
              <a:off x="477639" y="339325"/>
              <a:ext cx="442595" cy="569254"/>
            </a:xfrm>
            <a:custGeom>
              <a:avLst/>
              <a:gdLst/>
              <a:ahLst/>
              <a:cxnLst/>
              <a:rect r="r" b="b" t="t" l="l"/>
              <a:pathLst>
                <a:path h="569254" w="442595">
                  <a:moveTo>
                    <a:pt x="0" y="0"/>
                  </a:moveTo>
                  <a:lnTo>
                    <a:pt x="442595" y="0"/>
                  </a:lnTo>
                  <a:lnTo>
                    <a:pt x="442595" y="569254"/>
                  </a:lnTo>
                  <a:lnTo>
                    <a:pt x="0" y="56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2255721" y="9145819"/>
            <a:ext cx="10708329" cy="771096"/>
            <a:chOff x="0" y="0"/>
            <a:chExt cx="14277772" cy="1028128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3863750" cy="1028128"/>
              <a:chOff x="0" y="0"/>
              <a:chExt cx="2738518" cy="20308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738519" cy="203087"/>
              </a:xfrm>
              <a:custGeom>
                <a:avLst/>
                <a:gdLst/>
                <a:ahLst/>
                <a:cxnLst/>
                <a:rect r="r" b="b" t="t" l="l"/>
                <a:pathLst>
                  <a:path h="203087" w="2738519">
                    <a:moveTo>
                      <a:pt x="74457" y="0"/>
                    </a:moveTo>
                    <a:lnTo>
                      <a:pt x="2664061" y="0"/>
                    </a:lnTo>
                    <a:cubicBezTo>
                      <a:pt x="2705183" y="0"/>
                      <a:pt x="2738519" y="33336"/>
                      <a:pt x="2738519" y="74457"/>
                    </a:cubicBezTo>
                    <a:lnTo>
                      <a:pt x="2738519" y="128630"/>
                    </a:lnTo>
                    <a:cubicBezTo>
                      <a:pt x="2738519" y="148377"/>
                      <a:pt x="2730674" y="167315"/>
                      <a:pt x="2716711" y="181279"/>
                    </a:cubicBezTo>
                    <a:cubicBezTo>
                      <a:pt x="2702747" y="195242"/>
                      <a:pt x="2683809" y="203087"/>
                      <a:pt x="2664061" y="203087"/>
                    </a:cubicBezTo>
                    <a:lnTo>
                      <a:pt x="74457" y="203087"/>
                    </a:lnTo>
                    <a:cubicBezTo>
                      <a:pt x="33336" y="203087"/>
                      <a:pt x="0" y="169751"/>
                      <a:pt x="0" y="128630"/>
                    </a:cubicBezTo>
                    <a:lnTo>
                      <a:pt x="0" y="74457"/>
                    </a:lnTo>
                    <a:cubicBezTo>
                      <a:pt x="0" y="33336"/>
                      <a:pt x="33336" y="0"/>
                      <a:pt x="7445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F509A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2738518" cy="231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58695" y="180174"/>
              <a:ext cx="14219078" cy="68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8"/>
                </a:lnSpc>
              </a:pPr>
              <a:r>
                <a:rPr lang="en-US" b="true" sz="3591" spc="-71">
                  <a:solidFill>
                    <a:srgbClr val="0A3981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 L’ESP32 exécute l’inférence localement, sans PC.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DBE7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907495" y="3276405"/>
            <a:ext cx="19050" cy="703481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59534" y="3128444"/>
            <a:ext cx="295922" cy="2959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9534" y="4002490"/>
            <a:ext cx="295922" cy="29592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9534" y="4661619"/>
            <a:ext cx="295922" cy="29592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778745" y="7005797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0"/>
                </a:moveTo>
                <a:lnTo>
                  <a:pt x="11721106" y="0"/>
                </a:lnTo>
                <a:lnTo>
                  <a:pt x="11721106" y="5464966"/>
                </a:lnTo>
                <a:lnTo>
                  <a:pt x="0" y="5464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798160" y="-449516"/>
            <a:ext cx="9239108" cy="9660191"/>
            <a:chOff x="0" y="0"/>
            <a:chExt cx="2433345" cy="25442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3345" cy="2544248"/>
            </a:xfrm>
            <a:custGeom>
              <a:avLst/>
              <a:gdLst/>
              <a:ahLst/>
              <a:cxnLst/>
              <a:rect r="r" b="b" t="t" l="l"/>
              <a:pathLst>
                <a:path h="2544248" w="2433345">
                  <a:moveTo>
                    <a:pt x="42736" y="0"/>
                  </a:moveTo>
                  <a:lnTo>
                    <a:pt x="2390610" y="0"/>
                  </a:lnTo>
                  <a:cubicBezTo>
                    <a:pt x="2414212" y="0"/>
                    <a:pt x="2433345" y="19133"/>
                    <a:pt x="2433345" y="42736"/>
                  </a:cubicBezTo>
                  <a:lnTo>
                    <a:pt x="2433345" y="2501512"/>
                  </a:lnTo>
                  <a:cubicBezTo>
                    <a:pt x="2433345" y="2525115"/>
                    <a:pt x="2414212" y="2544248"/>
                    <a:pt x="2390610" y="2544248"/>
                  </a:cubicBezTo>
                  <a:lnTo>
                    <a:pt x="42736" y="2544248"/>
                  </a:lnTo>
                  <a:cubicBezTo>
                    <a:pt x="19133" y="2544248"/>
                    <a:pt x="0" y="2525115"/>
                    <a:pt x="0" y="2501512"/>
                  </a:cubicBezTo>
                  <a:lnTo>
                    <a:pt x="0" y="42736"/>
                  </a:lnTo>
                  <a:cubicBezTo>
                    <a:pt x="0" y="19133"/>
                    <a:pt x="19133" y="0"/>
                    <a:pt x="42736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433345" cy="2572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227569" y="837147"/>
            <a:ext cx="921636" cy="1145175"/>
          </a:xfrm>
          <a:custGeom>
            <a:avLst/>
            <a:gdLst/>
            <a:ahLst/>
            <a:cxnLst/>
            <a:rect r="r" b="b" t="t" l="l"/>
            <a:pathLst>
              <a:path h="1145175" w="921636">
                <a:moveTo>
                  <a:pt x="0" y="0"/>
                </a:moveTo>
                <a:lnTo>
                  <a:pt x="921636" y="0"/>
                </a:lnTo>
                <a:lnTo>
                  <a:pt x="921636" y="1145175"/>
                </a:lnTo>
                <a:lnTo>
                  <a:pt x="0" y="1145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7214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26545" y="9097951"/>
            <a:ext cx="1048405" cy="923982"/>
            <a:chOff x="0" y="0"/>
            <a:chExt cx="1397873" cy="123197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397873" cy="1231976"/>
              <a:chOff x="0" y="0"/>
              <a:chExt cx="343639" cy="30285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43639" cy="302857"/>
              </a:xfrm>
              <a:custGeom>
                <a:avLst/>
                <a:gdLst/>
                <a:ahLst/>
                <a:cxnLst/>
                <a:rect r="r" b="b" t="t" l="l"/>
                <a:pathLst>
                  <a:path h="302857" w="343639">
                    <a:moveTo>
                      <a:pt x="0" y="0"/>
                    </a:moveTo>
                    <a:lnTo>
                      <a:pt x="343639" y="0"/>
                    </a:lnTo>
                    <a:lnTo>
                      <a:pt x="343639" y="302857"/>
                    </a:lnTo>
                    <a:lnTo>
                      <a:pt x="0" y="302857"/>
                    </a:lnTo>
                    <a:close/>
                  </a:path>
                </a:pathLst>
              </a:custGeom>
              <a:solidFill>
                <a:srgbClr val="110B7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343639" cy="331432"/>
              </a:xfrm>
              <a:prstGeom prst="rect">
                <a:avLst/>
              </a:prstGeom>
            </p:spPr>
            <p:txBody>
              <a:bodyPr anchor="ctr" rtlCol="false" tIns="48671" lIns="48671" bIns="48671" rIns="4867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113562">
              <a:off x="477639" y="339325"/>
              <a:ext cx="442595" cy="569254"/>
            </a:xfrm>
            <a:custGeom>
              <a:avLst/>
              <a:gdLst/>
              <a:ahLst/>
              <a:cxnLst/>
              <a:rect r="r" b="b" t="t" l="l"/>
              <a:pathLst>
                <a:path h="569254" w="442595">
                  <a:moveTo>
                    <a:pt x="0" y="0"/>
                  </a:moveTo>
                  <a:lnTo>
                    <a:pt x="442595" y="0"/>
                  </a:lnTo>
                  <a:lnTo>
                    <a:pt x="442595" y="569254"/>
                  </a:lnTo>
                  <a:lnTo>
                    <a:pt x="0" y="56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255721" y="9145819"/>
            <a:ext cx="15383577" cy="771096"/>
            <a:chOff x="0" y="0"/>
            <a:chExt cx="20511437" cy="10281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9916652" cy="1028128"/>
              <a:chOff x="0" y="0"/>
              <a:chExt cx="3934154" cy="20308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934154" cy="203087"/>
              </a:xfrm>
              <a:custGeom>
                <a:avLst/>
                <a:gdLst/>
                <a:ahLst/>
                <a:cxnLst/>
                <a:rect r="r" b="b" t="t" l="l"/>
                <a:pathLst>
                  <a:path h="203087" w="3934154">
                    <a:moveTo>
                      <a:pt x="51829" y="0"/>
                    </a:moveTo>
                    <a:lnTo>
                      <a:pt x="3882325" y="0"/>
                    </a:lnTo>
                    <a:cubicBezTo>
                      <a:pt x="3910949" y="0"/>
                      <a:pt x="3934154" y="23205"/>
                      <a:pt x="3934154" y="51829"/>
                    </a:cubicBezTo>
                    <a:lnTo>
                      <a:pt x="3934154" y="151258"/>
                    </a:lnTo>
                    <a:cubicBezTo>
                      <a:pt x="3934154" y="179882"/>
                      <a:pt x="3910949" y="203087"/>
                      <a:pt x="3882325" y="203087"/>
                    </a:cubicBezTo>
                    <a:lnTo>
                      <a:pt x="51829" y="203087"/>
                    </a:lnTo>
                    <a:cubicBezTo>
                      <a:pt x="23205" y="203087"/>
                      <a:pt x="0" y="179882"/>
                      <a:pt x="0" y="151258"/>
                    </a:cubicBezTo>
                    <a:lnTo>
                      <a:pt x="0" y="51829"/>
                    </a:lnTo>
                    <a:cubicBezTo>
                      <a:pt x="0" y="23205"/>
                      <a:pt x="23205" y="0"/>
                      <a:pt x="518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F509A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3934154" cy="231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84321" y="180174"/>
              <a:ext cx="20427116" cy="68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8"/>
                </a:lnSpc>
              </a:pPr>
              <a:r>
                <a:rPr lang="en-US" b="true" sz="3591" spc="-71">
                  <a:solidFill>
                    <a:srgbClr val="0A3981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Les mêmes caractéristiques que dans Python sont calculées sur ESP32.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148748" y="6945026"/>
            <a:ext cx="11301259" cy="1808201"/>
          </a:xfrm>
          <a:custGeom>
            <a:avLst/>
            <a:gdLst/>
            <a:ahLst/>
            <a:cxnLst/>
            <a:rect r="r" b="b" t="t" l="l"/>
            <a:pathLst>
              <a:path h="1808201" w="11301259">
                <a:moveTo>
                  <a:pt x="0" y="0"/>
                </a:moveTo>
                <a:lnTo>
                  <a:pt x="11301259" y="0"/>
                </a:lnTo>
                <a:lnTo>
                  <a:pt x="11301259" y="1808202"/>
                </a:lnTo>
                <a:lnTo>
                  <a:pt x="0" y="18082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697092" y="5195785"/>
            <a:ext cx="10464214" cy="74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120" indent="-237060" lvl="1">
              <a:lnSpc>
                <a:spcPts val="3074"/>
              </a:lnSpc>
              <a:buFont typeface="Arial"/>
              <a:buChar char="•"/>
            </a:pPr>
            <a:r>
              <a:rPr lang="en-US" sz="2196" spc="-4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courant → ADC</a:t>
            </a:r>
          </a:p>
          <a:p>
            <a:pPr algn="l" marL="474120" indent="-237060" lvl="1">
              <a:lnSpc>
                <a:spcPts val="3074"/>
              </a:lnSpc>
              <a:buFont typeface="Arial"/>
              <a:buChar char="•"/>
            </a:pPr>
            <a:r>
              <a:rPr lang="en-US" sz="2196" spc="-4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vibration → I²C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4620" y="351800"/>
            <a:ext cx="4995944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28 SUR 33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2048997"/>
            <a:ext cx="9681423" cy="76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56"/>
              </a:lnSpc>
            </a:pPr>
            <a:r>
              <a:rPr lang="en-US" b="true" sz="5515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Acquisi</a:t>
            </a:r>
            <a:r>
              <a:rPr lang="en-US" b="true" sz="5515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tion des capteurs réels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16678" y="3114132"/>
            <a:ext cx="8013368" cy="4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</a:pP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Cap</a:t>
            </a: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teur de courant (SCT-013 ou ACS723)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16678" y="3868511"/>
            <a:ext cx="9183769" cy="4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</a:pP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Capteur de vibration (MPU6050)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16678" y="4594315"/>
            <a:ext cx="8998969" cy="45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</a:pPr>
            <a:r>
              <a:rPr lang="en-US" b="true" sz="3249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Acquisition en temps réel 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50748" y="6048940"/>
            <a:ext cx="12101068" cy="89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4"/>
              </a:lnSpc>
            </a:pPr>
            <a:r>
              <a:rPr lang="en-US" sz="2596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Les signaux sont échantillonnés, puis les mêmes caractéristiques que celles utilisées à l’entraînement sont calculées localement.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DBE7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8226850" y="-1800211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5464967"/>
                </a:moveTo>
                <a:lnTo>
                  <a:pt x="11721107" y="5464967"/>
                </a:lnTo>
                <a:lnTo>
                  <a:pt x="11721107" y="0"/>
                </a:lnTo>
                <a:lnTo>
                  <a:pt x="0" y="0"/>
                </a:lnTo>
                <a:lnTo>
                  <a:pt x="0" y="5464967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62946">
            <a:off x="11146811" y="-1781577"/>
            <a:ext cx="8874113" cy="7687200"/>
          </a:xfrm>
          <a:custGeom>
            <a:avLst/>
            <a:gdLst/>
            <a:ahLst/>
            <a:cxnLst/>
            <a:rect r="r" b="b" t="t" l="l"/>
            <a:pathLst>
              <a:path h="7687200" w="8874113">
                <a:moveTo>
                  <a:pt x="8874113" y="0"/>
                </a:moveTo>
                <a:lnTo>
                  <a:pt x="0" y="0"/>
                </a:lnTo>
                <a:lnTo>
                  <a:pt x="0" y="7687201"/>
                </a:lnTo>
                <a:lnTo>
                  <a:pt x="8874113" y="7687201"/>
                </a:lnTo>
                <a:lnTo>
                  <a:pt x="88741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606637" y="3288061"/>
            <a:ext cx="295922" cy="295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53589" y="1621465"/>
            <a:ext cx="8129305" cy="77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86"/>
              </a:lnSpc>
            </a:pP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Inférence et décis</a:t>
            </a: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8661740" y="473299"/>
            <a:ext cx="964520" cy="1198461"/>
          </a:xfrm>
          <a:custGeom>
            <a:avLst/>
            <a:gdLst/>
            <a:ahLst/>
            <a:cxnLst/>
            <a:rect r="r" b="b" t="t" l="l"/>
            <a:pathLst>
              <a:path h="1198461" w="964520">
                <a:moveTo>
                  <a:pt x="0" y="0"/>
                </a:moveTo>
                <a:lnTo>
                  <a:pt x="964520" y="0"/>
                </a:lnTo>
                <a:lnTo>
                  <a:pt x="964520" y="1198461"/>
                </a:lnTo>
                <a:lnTo>
                  <a:pt x="0" y="1198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67214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4620" y="35180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29 SUR 33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657" y="3173039"/>
            <a:ext cx="7801189" cy="49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</a:pPr>
            <a:r>
              <a:rPr lang="en-US" b="true" sz="3514" spc="-7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Les caractéristiques sont normalisées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0184" y="6363383"/>
            <a:ext cx="5071095" cy="89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probabilité par classe</a:t>
            </a:r>
          </a:p>
          <a:p>
            <a:pPr algn="l" marL="557966" indent="-278983" lvl="1">
              <a:lnSpc>
                <a:spcPts val="3618"/>
              </a:lnSpc>
              <a:buFont typeface="Arial"/>
              <a:buChar char="•"/>
            </a:pPr>
            <a:r>
              <a:rPr lang="en-US" sz="2584" spc="-5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classe finale prédite</a:t>
            </a: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616162" y="4475003"/>
            <a:ext cx="295922" cy="29592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657" y="4359980"/>
            <a:ext cx="6011488" cy="49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</a:pPr>
            <a:r>
              <a:rPr lang="en-US" b="true" sz="3514" spc="-7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Injectées dans le modèle IA</a:t>
            </a:r>
          </a:p>
        </p:txBody>
      </p:sp>
      <p:grpSp>
        <p:nvGrpSpPr>
          <p:cNvPr name="Group 20" id="20"/>
          <p:cNvGrpSpPr/>
          <p:nvPr/>
        </p:nvGrpSpPr>
        <p:grpSpPr>
          <a:xfrm rot="-5400000">
            <a:off x="654262" y="5891439"/>
            <a:ext cx="295922" cy="29592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657" y="5776416"/>
            <a:ext cx="1730182" cy="49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</a:pPr>
            <a:r>
              <a:rPr lang="en-US" b="true" sz="3514" spc="-7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Sortie :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163050" y="5971520"/>
            <a:ext cx="6464069" cy="964395"/>
            <a:chOff x="0" y="0"/>
            <a:chExt cx="2029965" cy="3028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29965" cy="302857"/>
            </a:xfrm>
            <a:custGeom>
              <a:avLst/>
              <a:gdLst/>
              <a:ahLst/>
              <a:cxnLst/>
              <a:rect r="r" b="b" t="t" l="l"/>
              <a:pathLst>
                <a:path h="302857" w="2029965">
                  <a:moveTo>
                    <a:pt x="0" y="0"/>
                  </a:moveTo>
                  <a:lnTo>
                    <a:pt x="2029965" y="0"/>
                  </a:lnTo>
                  <a:lnTo>
                    <a:pt x="2029965" y="302857"/>
                  </a:lnTo>
                  <a:lnTo>
                    <a:pt x="0" y="302857"/>
                  </a:ln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2029965" cy="331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533990" y="5971520"/>
            <a:ext cx="1094259" cy="964395"/>
            <a:chOff x="0" y="0"/>
            <a:chExt cx="343639" cy="3028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3639" cy="302857"/>
            </a:xfrm>
            <a:custGeom>
              <a:avLst/>
              <a:gdLst/>
              <a:ahLst/>
              <a:cxnLst/>
              <a:rect r="r" b="b" t="t" l="l"/>
              <a:pathLst>
                <a:path h="302857" w="343639">
                  <a:moveTo>
                    <a:pt x="0" y="0"/>
                  </a:moveTo>
                  <a:lnTo>
                    <a:pt x="343639" y="0"/>
                  </a:lnTo>
                  <a:lnTo>
                    <a:pt x="343639" y="302857"/>
                  </a:lnTo>
                  <a:lnTo>
                    <a:pt x="0" y="302857"/>
                  </a:lnTo>
                  <a:close/>
                </a:path>
              </a:pathLst>
            </a:custGeom>
            <a:solidFill>
              <a:srgbClr val="110B7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343639" cy="331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5400000">
            <a:off x="14907888" y="6237145"/>
            <a:ext cx="346465" cy="445614"/>
          </a:xfrm>
          <a:custGeom>
            <a:avLst/>
            <a:gdLst/>
            <a:ahLst/>
            <a:cxnLst/>
            <a:rect r="r" b="b" t="t" l="l"/>
            <a:pathLst>
              <a:path h="445614" w="346465">
                <a:moveTo>
                  <a:pt x="0" y="0"/>
                </a:moveTo>
                <a:lnTo>
                  <a:pt x="346464" y="0"/>
                </a:lnTo>
                <a:lnTo>
                  <a:pt x="346464" y="445613"/>
                </a:lnTo>
                <a:lnTo>
                  <a:pt x="0" y="445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38745" y="6228695"/>
            <a:ext cx="5001230" cy="43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9"/>
              </a:lnSpc>
            </a:pPr>
            <a:r>
              <a:rPr lang="en-US" b="true" sz="3175" spc="-63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La</a:t>
            </a:r>
            <a:r>
              <a:rPr lang="en-US" b="true" sz="3175" spc="-63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décision est 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89965" y="7288340"/>
            <a:ext cx="7503546" cy="88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088" indent="-347044" lvl="1">
              <a:lnSpc>
                <a:spcPts val="3472"/>
              </a:lnSpc>
              <a:buFont typeface="Arial"/>
              <a:buChar char="•"/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affichée su</a:t>
            </a: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 OLED</a:t>
            </a:r>
          </a:p>
          <a:p>
            <a:pPr algn="l" marL="694088" indent="-347044" lvl="1">
              <a:lnSpc>
                <a:spcPts val="3472"/>
              </a:lnSpc>
              <a:buFont typeface="Arial"/>
              <a:buChar char="•"/>
            </a:pPr>
            <a:r>
              <a:rPr lang="en-US" b="true" sz="3214" spc="-64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indiquée par LED verte / rouge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E7F8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8350051" y="-1779964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5464966"/>
                </a:moveTo>
                <a:lnTo>
                  <a:pt x="11721106" y="5464966"/>
                </a:lnTo>
                <a:lnTo>
                  <a:pt x="11721106" y="0"/>
                </a:lnTo>
                <a:lnTo>
                  <a:pt x="0" y="0"/>
                </a:lnTo>
                <a:lnTo>
                  <a:pt x="0" y="5464966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62946">
            <a:off x="11146811" y="-1781577"/>
            <a:ext cx="8874113" cy="7687200"/>
          </a:xfrm>
          <a:custGeom>
            <a:avLst/>
            <a:gdLst/>
            <a:ahLst/>
            <a:cxnLst/>
            <a:rect r="r" b="b" t="t" l="l"/>
            <a:pathLst>
              <a:path h="7687200" w="8874113">
                <a:moveTo>
                  <a:pt x="8874113" y="0"/>
                </a:moveTo>
                <a:lnTo>
                  <a:pt x="0" y="0"/>
                </a:lnTo>
                <a:lnTo>
                  <a:pt x="0" y="7687201"/>
                </a:lnTo>
                <a:lnTo>
                  <a:pt x="8874113" y="7687201"/>
                </a:lnTo>
                <a:lnTo>
                  <a:pt x="88741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3851" y="1710220"/>
            <a:ext cx="8129305" cy="77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86"/>
              </a:lnSpc>
            </a:pP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Introduction générale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8661740" y="473299"/>
            <a:ext cx="964520" cy="1198461"/>
          </a:xfrm>
          <a:custGeom>
            <a:avLst/>
            <a:gdLst/>
            <a:ahLst/>
            <a:cxnLst/>
            <a:rect r="r" b="b" t="t" l="l"/>
            <a:pathLst>
              <a:path h="1198461" w="964520">
                <a:moveTo>
                  <a:pt x="0" y="0"/>
                </a:moveTo>
                <a:lnTo>
                  <a:pt x="964520" y="0"/>
                </a:lnTo>
                <a:lnTo>
                  <a:pt x="964520" y="1198461"/>
                </a:lnTo>
                <a:lnTo>
                  <a:pt x="0" y="1198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67214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4620" y="35180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3 SUR 33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9846" y="4027902"/>
            <a:ext cx="17668308" cy="2877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8"/>
              </a:lnSpc>
            </a:pPr>
            <a:r>
              <a:rPr lang="en-US" sz="4084" spc="-8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Concevoir un système de diagnostic intelligent et embarqué pour moteurs PSC, combinant l’analyse des signaux de courant et de vibrati</a:t>
            </a:r>
            <a:r>
              <a:rPr lang="en-US" sz="4084" spc="-8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on, </a:t>
            </a:r>
            <a:r>
              <a:rPr lang="en-US" sz="4084" spc="-8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le traitement du signal (FFT, EMD) et le Deep Learning, avec un déploiement temps réel sur ESP32 pour la maintenance prédictive.</a:t>
            </a:r>
          </a:p>
        </p:txBody>
      </p:sp>
      <p:grpSp>
        <p:nvGrpSpPr>
          <p:cNvPr name="Group 12" id="12"/>
          <p:cNvGrpSpPr/>
          <p:nvPr/>
        </p:nvGrpSpPr>
        <p:grpSpPr>
          <a:xfrm rot="-5400000">
            <a:off x="764620" y="3213853"/>
            <a:ext cx="295922" cy="29592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E58A6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77116" y="3098831"/>
            <a:ext cx="6011488" cy="49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</a:pPr>
            <a:r>
              <a:rPr lang="en-US" b="true" sz="3514" spc="-7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Objectif du projet</a:t>
            </a:r>
          </a:p>
        </p:txBody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11603">
            <a:off x="4179050" y="-3403659"/>
            <a:ext cx="20233024" cy="10799376"/>
          </a:xfrm>
          <a:custGeom>
            <a:avLst/>
            <a:gdLst/>
            <a:ahLst/>
            <a:cxnLst/>
            <a:rect r="r" b="b" t="t" l="l"/>
            <a:pathLst>
              <a:path h="10799376" w="20233024">
                <a:moveTo>
                  <a:pt x="0" y="0"/>
                </a:moveTo>
                <a:lnTo>
                  <a:pt x="20233024" y="0"/>
                </a:lnTo>
                <a:lnTo>
                  <a:pt x="20233024" y="10799376"/>
                </a:lnTo>
                <a:lnTo>
                  <a:pt x="0" y="1079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9621" y="1857129"/>
            <a:ext cx="7082857" cy="724380"/>
            <a:chOff x="0" y="0"/>
            <a:chExt cx="1865444" cy="190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5444" cy="190783"/>
            </a:xfrm>
            <a:custGeom>
              <a:avLst/>
              <a:gdLst/>
              <a:ahLst/>
              <a:cxnLst/>
              <a:rect r="r" b="b" t="t" l="l"/>
              <a:pathLst>
                <a:path h="190783" w="1865444">
                  <a:moveTo>
                    <a:pt x="95392" y="0"/>
                  </a:moveTo>
                  <a:lnTo>
                    <a:pt x="1770052" y="0"/>
                  </a:lnTo>
                  <a:cubicBezTo>
                    <a:pt x="1822735" y="0"/>
                    <a:pt x="1865444" y="42708"/>
                    <a:pt x="1865444" y="95392"/>
                  </a:cubicBezTo>
                  <a:lnTo>
                    <a:pt x="1865444" y="95392"/>
                  </a:lnTo>
                  <a:cubicBezTo>
                    <a:pt x="1865444" y="148075"/>
                    <a:pt x="1822735" y="190783"/>
                    <a:pt x="1770052" y="190783"/>
                  </a:cubicBezTo>
                  <a:lnTo>
                    <a:pt x="95392" y="190783"/>
                  </a:lnTo>
                  <a:cubicBezTo>
                    <a:pt x="42708" y="190783"/>
                    <a:pt x="0" y="148075"/>
                    <a:pt x="0" y="95392"/>
                  </a:cubicBezTo>
                  <a:lnTo>
                    <a:pt x="0" y="95392"/>
                  </a:lnTo>
                  <a:cubicBezTo>
                    <a:pt x="0" y="42708"/>
                    <a:pt x="42708" y="0"/>
                    <a:pt x="9539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53953">
                    <a:alpha val="100000"/>
                  </a:srgbClr>
                </a:gs>
                <a:gs pos="100000">
                  <a:srgbClr val="065D9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65444" cy="22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0621" y="3445712"/>
            <a:ext cx="548627" cy="541769"/>
          </a:xfrm>
          <a:custGeom>
            <a:avLst/>
            <a:gdLst/>
            <a:ahLst/>
            <a:cxnLst/>
            <a:rect r="r" b="b" t="t" l="l"/>
            <a:pathLst>
              <a:path h="541769" w="548627">
                <a:moveTo>
                  <a:pt x="0" y="0"/>
                </a:moveTo>
                <a:lnTo>
                  <a:pt x="548627" y="0"/>
                </a:lnTo>
                <a:lnTo>
                  <a:pt x="548627" y="541769"/>
                </a:lnTo>
                <a:lnTo>
                  <a:pt x="0" y="541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1075" y="6604407"/>
            <a:ext cx="548627" cy="541769"/>
          </a:xfrm>
          <a:custGeom>
            <a:avLst/>
            <a:gdLst/>
            <a:ahLst/>
            <a:cxnLst/>
            <a:rect r="r" b="b" t="t" l="l"/>
            <a:pathLst>
              <a:path h="541769" w="548627">
                <a:moveTo>
                  <a:pt x="0" y="0"/>
                </a:moveTo>
                <a:lnTo>
                  <a:pt x="548627" y="0"/>
                </a:lnTo>
                <a:lnTo>
                  <a:pt x="548627" y="541769"/>
                </a:lnTo>
                <a:lnTo>
                  <a:pt x="0" y="541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2126259" y="3151375"/>
            <a:ext cx="3643349" cy="13038508"/>
            <a:chOff x="0" y="0"/>
            <a:chExt cx="959565" cy="34340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9565" cy="3434010"/>
            </a:xfrm>
            <a:custGeom>
              <a:avLst/>
              <a:gdLst/>
              <a:ahLst/>
              <a:cxnLst/>
              <a:rect r="r" b="b" t="t" l="l"/>
              <a:pathLst>
                <a:path h="3434010" w="959565">
                  <a:moveTo>
                    <a:pt x="0" y="0"/>
                  </a:moveTo>
                  <a:lnTo>
                    <a:pt x="959565" y="0"/>
                  </a:lnTo>
                  <a:lnTo>
                    <a:pt x="959565" y="3434010"/>
                  </a:lnTo>
                  <a:lnTo>
                    <a:pt x="0" y="3434010"/>
                  </a:lnTo>
                  <a:close/>
                </a:path>
              </a:pathLst>
            </a:custGeom>
            <a:gradFill rotWithShape="true">
              <a:gsLst>
                <a:gs pos="0">
                  <a:srgbClr val="366980">
                    <a:alpha val="100000"/>
                  </a:srgbClr>
                </a:gs>
                <a:gs pos="100000">
                  <a:srgbClr val="0B51AE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59565" cy="3472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22174" y="-431599"/>
            <a:ext cx="2874251" cy="13038508"/>
            <a:chOff x="0" y="0"/>
            <a:chExt cx="757004" cy="34340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7004" cy="3434010"/>
            </a:xfrm>
            <a:custGeom>
              <a:avLst/>
              <a:gdLst/>
              <a:ahLst/>
              <a:cxnLst/>
              <a:rect r="r" b="b" t="t" l="l"/>
              <a:pathLst>
                <a:path h="3434010" w="757004">
                  <a:moveTo>
                    <a:pt x="0" y="0"/>
                  </a:moveTo>
                  <a:lnTo>
                    <a:pt x="757004" y="0"/>
                  </a:lnTo>
                  <a:lnTo>
                    <a:pt x="757004" y="3434010"/>
                  </a:lnTo>
                  <a:lnTo>
                    <a:pt x="0" y="3434010"/>
                  </a:lnTo>
                  <a:close/>
                </a:path>
              </a:pathLst>
            </a:custGeom>
            <a:gradFill rotWithShape="true">
              <a:gsLst>
                <a:gs pos="0">
                  <a:srgbClr val="366980">
                    <a:alpha val="100000"/>
                  </a:srgbClr>
                </a:gs>
                <a:gs pos="100000">
                  <a:srgbClr val="0B51AE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57004" cy="3472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242975" y="3410530"/>
            <a:ext cx="6821060" cy="6821060"/>
          </a:xfrm>
          <a:custGeom>
            <a:avLst/>
            <a:gdLst/>
            <a:ahLst/>
            <a:cxnLst/>
            <a:rect r="r" b="b" t="t" l="l"/>
            <a:pathLst>
              <a:path h="6821060" w="6821060">
                <a:moveTo>
                  <a:pt x="0" y="0"/>
                </a:moveTo>
                <a:lnTo>
                  <a:pt x="6821060" y="0"/>
                </a:lnTo>
                <a:lnTo>
                  <a:pt x="6821060" y="6821060"/>
                </a:lnTo>
                <a:lnTo>
                  <a:pt x="0" y="6821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047710" y="4128857"/>
            <a:ext cx="5211590" cy="5129443"/>
            <a:chOff x="0" y="0"/>
            <a:chExt cx="6948787" cy="6839257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7"/>
            <a:srcRect l="21424" t="0" r="21424" b="0"/>
            <a:stretch>
              <a:fillRect/>
            </a:stretch>
          </p:blipFill>
          <p:spPr>
            <a:xfrm flipH="false" flipV="false">
              <a:off x="0" y="0"/>
              <a:ext cx="6948787" cy="6839257"/>
            </a:xfrm>
            <a:prstGeom prst="rect">
              <a:avLst/>
            </a:prstGeom>
          </p:spPr>
        </p:pic>
      </p:grpSp>
      <p:sp>
        <p:nvSpPr>
          <p:cNvPr name="Freeform 17" id="17"/>
          <p:cNvSpPr/>
          <p:nvPr/>
        </p:nvSpPr>
        <p:spPr>
          <a:xfrm flipH="false" flipV="false" rot="0">
            <a:off x="9499066" y="35182"/>
            <a:ext cx="6821060" cy="6821060"/>
          </a:xfrm>
          <a:custGeom>
            <a:avLst/>
            <a:gdLst/>
            <a:ahLst/>
            <a:cxnLst/>
            <a:rect r="r" b="b" t="t" l="l"/>
            <a:pathLst>
              <a:path h="6821060" w="6821060">
                <a:moveTo>
                  <a:pt x="0" y="0"/>
                </a:moveTo>
                <a:lnTo>
                  <a:pt x="6821060" y="0"/>
                </a:lnTo>
                <a:lnTo>
                  <a:pt x="6821060" y="6821059"/>
                </a:lnTo>
                <a:lnTo>
                  <a:pt x="0" y="6821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345024" y="299367"/>
            <a:ext cx="4477151" cy="5216787"/>
            <a:chOff x="0" y="0"/>
            <a:chExt cx="5969534" cy="6955716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8"/>
            <a:srcRect l="21392" t="0" r="21392" b="0"/>
            <a:stretch>
              <a:fillRect/>
            </a:stretch>
          </p:blipFill>
          <p:spPr>
            <a:xfrm flipH="false" flipV="false">
              <a:off x="0" y="0"/>
              <a:ext cx="5969534" cy="6955716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223965" y="475495"/>
            <a:ext cx="11019010" cy="79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4923" b="true">
                <a:solidFill>
                  <a:srgbClr val="0F599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Réalisation et démonstration réelle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135" y="1958555"/>
            <a:ext cx="6127828" cy="46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b="true" sz="271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Mise en œuvre expérimentale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47762" y="4324053"/>
            <a:ext cx="8768557" cy="176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543" indent="-277271" lvl="1">
              <a:lnSpc>
                <a:spcPts val="3595"/>
              </a:lnSpc>
              <a:buFont typeface="Arial"/>
              <a:buChar char="•"/>
            </a:pPr>
            <a:r>
              <a:rPr lang="en-US" sz="25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ESP32-S3</a:t>
            </a:r>
          </a:p>
          <a:p>
            <a:pPr algn="l" marL="554543" indent="-277271" lvl="1">
              <a:lnSpc>
                <a:spcPts val="3595"/>
              </a:lnSpc>
              <a:buFont typeface="Arial"/>
              <a:buChar char="•"/>
            </a:pPr>
            <a:r>
              <a:rPr lang="en-US" sz="25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moteur</a:t>
            </a:r>
          </a:p>
          <a:p>
            <a:pPr algn="l" marL="554543" indent="-277271" lvl="1">
              <a:lnSpc>
                <a:spcPts val="3595"/>
              </a:lnSpc>
              <a:buFont typeface="Arial"/>
              <a:buChar char="•"/>
            </a:pPr>
            <a:r>
              <a:rPr lang="en-US" sz="25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capteur courant</a:t>
            </a:r>
          </a:p>
          <a:p>
            <a:pPr algn="l" marL="554543" indent="-277271" lvl="1">
              <a:lnSpc>
                <a:spcPts val="3595"/>
              </a:lnSpc>
              <a:spcBef>
                <a:spcPct val="0"/>
              </a:spcBef>
              <a:buFont typeface="Arial"/>
              <a:buChar char="•"/>
            </a:pPr>
            <a:r>
              <a:rPr lang="en-US" sz="25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capteur vibration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47762" y="3497229"/>
            <a:ext cx="3433422" cy="42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4"/>
              </a:lnSpc>
              <a:spcBef>
                <a:spcPct val="0"/>
              </a:spcBef>
            </a:pPr>
            <a:r>
              <a:rPr lang="en-US" b="true" sz="2560">
                <a:solidFill>
                  <a:srgbClr val="0F599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Montage réel 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78216" y="6566307"/>
            <a:ext cx="6285716" cy="42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4"/>
              </a:lnSpc>
              <a:spcBef>
                <a:spcPct val="0"/>
              </a:spcBef>
            </a:pPr>
            <a:r>
              <a:rPr lang="en-US" b="true" sz="2560">
                <a:solidFill>
                  <a:srgbClr val="0F599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 système fonctionne en temps réel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698267" y="1028700"/>
            <a:ext cx="742704" cy="742704"/>
          </a:xfrm>
          <a:custGeom>
            <a:avLst/>
            <a:gdLst/>
            <a:ahLst/>
            <a:cxnLst/>
            <a:rect r="r" b="b" t="t" l="l"/>
            <a:pathLst>
              <a:path h="742704" w="742704">
                <a:moveTo>
                  <a:pt x="0" y="0"/>
                </a:moveTo>
                <a:lnTo>
                  <a:pt x="742704" y="0"/>
                </a:lnTo>
                <a:lnTo>
                  <a:pt x="742704" y="742704"/>
                </a:lnTo>
                <a:lnTo>
                  <a:pt x="0" y="742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842048" y="6623425"/>
            <a:ext cx="742704" cy="742704"/>
          </a:xfrm>
          <a:custGeom>
            <a:avLst/>
            <a:gdLst/>
            <a:ahLst/>
            <a:cxnLst/>
            <a:rect r="r" b="b" t="t" l="l"/>
            <a:pathLst>
              <a:path h="742704" w="742704">
                <a:moveTo>
                  <a:pt x="0" y="0"/>
                </a:moveTo>
                <a:lnTo>
                  <a:pt x="742704" y="0"/>
                </a:lnTo>
                <a:lnTo>
                  <a:pt x="742704" y="742705"/>
                </a:lnTo>
                <a:lnTo>
                  <a:pt x="0" y="7427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30 SUR 33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E7F8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5280" y="2660122"/>
            <a:ext cx="7305738" cy="1098488"/>
            <a:chOff x="0" y="0"/>
            <a:chExt cx="1656781" cy="249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6781" cy="249113"/>
            </a:xfrm>
            <a:custGeom>
              <a:avLst/>
              <a:gdLst/>
              <a:ahLst/>
              <a:cxnLst/>
              <a:rect r="r" b="b" t="t" l="l"/>
              <a:pathLst>
                <a:path h="249113" w="1656781">
                  <a:moveTo>
                    <a:pt x="105970" y="0"/>
                  </a:moveTo>
                  <a:lnTo>
                    <a:pt x="1550810" y="0"/>
                  </a:lnTo>
                  <a:cubicBezTo>
                    <a:pt x="1578916" y="0"/>
                    <a:pt x="1605870" y="11165"/>
                    <a:pt x="1625743" y="31038"/>
                  </a:cubicBezTo>
                  <a:cubicBezTo>
                    <a:pt x="1645616" y="50911"/>
                    <a:pt x="1656781" y="77865"/>
                    <a:pt x="1656781" y="105970"/>
                  </a:cubicBezTo>
                  <a:lnTo>
                    <a:pt x="1656781" y="143142"/>
                  </a:lnTo>
                  <a:cubicBezTo>
                    <a:pt x="1656781" y="201668"/>
                    <a:pt x="1609336" y="249113"/>
                    <a:pt x="1550810" y="249113"/>
                  </a:cubicBezTo>
                  <a:lnTo>
                    <a:pt x="105970" y="249113"/>
                  </a:lnTo>
                  <a:cubicBezTo>
                    <a:pt x="47445" y="249113"/>
                    <a:pt x="0" y="201668"/>
                    <a:pt x="0" y="143142"/>
                  </a:cubicBezTo>
                  <a:lnTo>
                    <a:pt x="0" y="105970"/>
                  </a:lnTo>
                  <a:cubicBezTo>
                    <a:pt x="0" y="47445"/>
                    <a:pt x="47445" y="0"/>
                    <a:pt x="105970" y="0"/>
                  </a:cubicBezTo>
                  <a:close/>
                </a:path>
              </a:pathLst>
            </a:custGeom>
            <a:solidFill>
              <a:srgbClr val="065FA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56781" cy="287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15280" y="4407158"/>
            <a:ext cx="7305738" cy="1098488"/>
            <a:chOff x="0" y="0"/>
            <a:chExt cx="1656781" cy="2491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6781" cy="249113"/>
            </a:xfrm>
            <a:custGeom>
              <a:avLst/>
              <a:gdLst/>
              <a:ahLst/>
              <a:cxnLst/>
              <a:rect r="r" b="b" t="t" l="l"/>
              <a:pathLst>
                <a:path h="249113" w="1656781">
                  <a:moveTo>
                    <a:pt x="105970" y="0"/>
                  </a:moveTo>
                  <a:lnTo>
                    <a:pt x="1550810" y="0"/>
                  </a:lnTo>
                  <a:cubicBezTo>
                    <a:pt x="1578916" y="0"/>
                    <a:pt x="1605870" y="11165"/>
                    <a:pt x="1625743" y="31038"/>
                  </a:cubicBezTo>
                  <a:cubicBezTo>
                    <a:pt x="1645616" y="50911"/>
                    <a:pt x="1656781" y="77865"/>
                    <a:pt x="1656781" y="105970"/>
                  </a:cubicBezTo>
                  <a:lnTo>
                    <a:pt x="1656781" y="143142"/>
                  </a:lnTo>
                  <a:cubicBezTo>
                    <a:pt x="1656781" y="201668"/>
                    <a:pt x="1609336" y="249113"/>
                    <a:pt x="1550810" y="249113"/>
                  </a:cubicBezTo>
                  <a:lnTo>
                    <a:pt x="105970" y="249113"/>
                  </a:lnTo>
                  <a:cubicBezTo>
                    <a:pt x="47445" y="249113"/>
                    <a:pt x="0" y="201668"/>
                    <a:pt x="0" y="143142"/>
                  </a:cubicBezTo>
                  <a:lnTo>
                    <a:pt x="0" y="105970"/>
                  </a:lnTo>
                  <a:cubicBezTo>
                    <a:pt x="0" y="47445"/>
                    <a:pt x="47445" y="0"/>
                    <a:pt x="105970" y="0"/>
                  </a:cubicBezTo>
                  <a:close/>
                </a:path>
              </a:pathLst>
            </a:custGeom>
            <a:solidFill>
              <a:srgbClr val="065FA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56781" cy="287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10504472" y="5682108"/>
            <a:ext cx="12001206" cy="12261768"/>
          </a:xfrm>
          <a:custGeom>
            <a:avLst/>
            <a:gdLst/>
            <a:ahLst/>
            <a:cxnLst/>
            <a:rect r="r" b="b" t="t" l="l"/>
            <a:pathLst>
              <a:path h="12261768" w="12001206">
                <a:moveTo>
                  <a:pt x="12001206" y="12261768"/>
                </a:moveTo>
                <a:lnTo>
                  <a:pt x="0" y="12261768"/>
                </a:lnTo>
                <a:lnTo>
                  <a:pt x="0" y="0"/>
                </a:lnTo>
                <a:lnTo>
                  <a:pt x="12001206" y="0"/>
                </a:lnTo>
                <a:lnTo>
                  <a:pt x="12001206" y="12261768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715280" y="6158310"/>
            <a:ext cx="7305738" cy="1098488"/>
            <a:chOff x="0" y="0"/>
            <a:chExt cx="1656781" cy="2491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6781" cy="249113"/>
            </a:xfrm>
            <a:custGeom>
              <a:avLst/>
              <a:gdLst/>
              <a:ahLst/>
              <a:cxnLst/>
              <a:rect r="r" b="b" t="t" l="l"/>
              <a:pathLst>
                <a:path h="249113" w="1656781">
                  <a:moveTo>
                    <a:pt x="105970" y="0"/>
                  </a:moveTo>
                  <a:lnTo>
                    <a:pt x="1550810" y="0"/>
                  </a:lnTo>
                  <a:cubicBezTo>
                    <a:pt x="1578916" y="0"/>
                    <a:pt x="1605870" y="11165"/>
                    <a:pt x="1625743" y="31038"/>
                  </a:cubicBezTo>
                  <a:cubicBezTo>
                    <a:pt x="1645616" y="50911"/>
                    <a:pt x="1656781" y="77865"/>
                    <a:pt x="1656781" y="105970"/>
                  </a:cubicBezTo>
                  <a:lnTo>
                    <a:pt x="1656781" y="143142"/>
                  </a:lnTo>
                  <a:cubicBezTo>
                    <a:pt x="1656781" y="201668"/>
                    <a:pt x="1609336" y="249113"/>
                    <a:pt x="1550810" y="249113"/>
                  </a:cubicBezTo>
                  <a:lnTo>
                    <a:pt x="105970" y="249113"/>
                  </a:lnTo>
                  <a:cubicBezTo>
                    <a:pt x="47445" y="249113"/>
                    <a:pt x="0" y="201668"/>
                    <a:pt x="0" y="143142"/>
                  </a:cubicBezTo>
                  <a:lnTo>
                    <a:pt x="0" y="105970"/>
                  </a:lnTo>
                  <a:cubicBezTo>
                    <a:pt x="0" y="47445"/>
                    <a:pt x="47445" y="0"/>
                    <a:pt x="105970" y="0"/>
                  </a:cubicBezTo>
                  <a:close/>
                </a:path>
              </a:pathLst>
            </a:custGeom>
            <a:solidFill>
              <a:srgbClr val="065FA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56781" cy="287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15280" y="7905345"/>
            <a:ext cx="7305738" cy="1098488"/>
            <a:chOff x="0" y="0"/>
            <a:chExt cx="1656781" cy="2491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56781" cy="249113"/>
            </a:xfrm>
            <a:custGeom>
              <a:avLst/>
              <a:gdLst/>
              <a:ahLst/>
              <a:cxnLst/>
              <a:rect r="r" b="b" t="t" l="l"/>
              <a:pathLst>
                <a:path h="249113" w="1656781">
                  <a:moveTo>
                    <a:pt x="105970" y="0"/>
                  </a:moveTo>
                  <a:lnTo>
                    <a:pt x="1550810" y="0"/>
                  </a:lnTo>
                  <a:cubicBezTo>
                    <a:pt x="1578916" y="0"/>
                    <a:pt x="1605870" y="11165"/>
                    <a:pt x="1625743" y="31038"/>
                  </a:cubicBezTo>
                  <a:cubicBezTo>
                    <a:pt x="1645616" y="50911"/>
                    <a:pt x="1656781" y="77865"/>
                    <a:pt x="1656781" y="105970"/>
                  </a:cubicBezTo>
                  <a:lnTo>
                    <a:pt x="1656781" y="143142"/>
                  </a:lnTo>
                  <a:cubicBezTo>
                    <a:pt x="1656781" y="201668"/>
                    <a:pt x="1609336" y="249113"/>
                    <a:pt x="1550810" y="249113"/>
                  </a:cubicBezTo>
                  <a:lnTo>
                    <a:pt x="105970" y="249113"/>
                  </a:lnTo>
                  <a:cubicBezTo>
                    <a:pt x="47445" y="249113"/>
                    <a:pt x="0" y="201668"/>
                    <a:pt x="0" y="143142"/>
                  </a:cubicBezTo>
                  <a:lnTo>
                    <a:pt x="0" y="105970"/>
                  </a:lnTo>
                  <a:cubicBezTo>
                    <a:pt x="0" y="47445"/>
                    <a:pt x="47445" y="0"/>
                    <a:pt x="105970" y="0"/>
                  </a:cubicBezTo>
                  <a:close/>
                </a:path>
              </a:pathLst>
            </a:custGeom>
            <a:solidFill>
              <a:srgbClr val="065FA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56781" cy="287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063805" y="2905506"/>
            <a:ext cx="5441270" cy="46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3"/>
              </a:lnSpc>
              <a:spcBef>
                <a:spcPct val="0"/>
              </a:spcBef>
            </a:pPr>
            <a:r>
              <a:rPr lang="en-US" sz="24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le m</a:t>
            </a:r>
            <a:r>
              <a:rPr lang="en-US" sz="24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oteur est mis en fonctionnement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63805" y="4697779"/>
            <a:ext cx="5244221" cy="46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3"/>
              </a:lnSpc>
              <a:spcBef>
                <a:spcPct val="0"/>
              </a:spcBef>
            </a:pPr>
            <a:r>
              <a:rPr lang="en-US" sz="24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le</a:t>
            </a:r>
            <a:r>
              <a:rPr lang="en-US" sz="24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capteurs acquièrent les signaux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3136542" y="6017288"/>
            <a:ext cx="13142351" cy="9211149"/>
            <a:chOff x="0" y="0"/>
            <a:chExt cx="7771943" cy="54471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1254" y="0"/>
              <a:ext cx="7689436" cy="5447162"/>
            </a:xfrm>
            <a:custGeom>
              <a:avLst/>
              <a:gdLst/>
              <a:ahLst/>
              <a:cxnLst/>
              <a:rect r="r" b="b" t="t" l="l"/>
              <a:pathLst>
                <a:path h="5447162" w="7689436">
                  <a:moveTo>
                    <a:pt x="5658842" y="0"/>
                  </a:moveTo>
                  <a:lnTo>
                    <a:pt x="2030594" y="0"/>
                  </a:lnTo>
                  <a:cubicBezTo>
                    <a:pt x="1949732" y="0"/>
                    <a:pt x="1873855" y="39076"/>
                    <a:pt x="1826895" y="104903"/>
                  </a:cubicBezTo>
                  <a:lnTo>
                    <a:pt x="33583" y="2618678"/>
                  </a:lnTo>
                  <a:cubicBezTo>
                    <a:pt x="-11195" y="2681446"/>
                    <a:pt x="-11195" y="2765717"/>
                    <a:pt x="33583" y="2828485"/>
                  </a:cubicBezTo>
                  <a:lnTo>
                    <a:pt x="1826895" y="5342259"/>
                  </a:lnTo>
                  <a:cubicBezTo>
                    <a:pt x="1873855" y="5408087"/>
                    <a:pt x="1949732" y="5447162"/>
                    <a:pt x="2030594" y="5447162"/>
                  </a:cubicBezTo>
                  <a:lnTo>
                    <a:pt x="5658842" y="5447162"/>
                  </a:lnTo>
                  <a:cubicBezTo>
                    <a:pt x="5739703" y="5447162"/>
                    <a:pt x="5815580" y="5408087"/>
                    <a:pt x="5862541" y="5342259"/>
                  </a:cubicBezTo>
                  <a:lnTo>
                    <a:pt x="7655852" y="2828485"/>
                  </a:lnTo>
                  <a:cubicBezTo>
                    <a:pt x="7700630" y="2765717"/>
                    <a:pt x="7700630" y="2681446"/>
                    <a:pt x="7655852" y="2618678"/>
                  </a:cubicBezTo>
                  <a:lnTo>
                    <a:pt x="5862541" y="104903"/>
                  </a:lnTo>
                  <a:cubicBezTo>
                    <a:pt x="5815580" y="39076"/>
                    <a:pt x="5739703" y="0"/>
                    <a:pt x="5658842" y="0"/>
                  </a:cubicBezTo>
                  <a:close/>
                </a:path>
              </a:pathLst>
            </a:custGeom>
            <a:blipFill>
              <a:blip r:embed="rId4"/>
              <a:stretch>
                <a:fillRect l="-12003" t="0" r="-12003" b="0"/>
              </a:stretch>
            </a:blipFill>
            <a:ln w="228600" cap="rnd">
              <a:gradFill>
                <a:gsLst>
                  <a:gs pos="0">
                    <a:srgbClr val="032957">
                      <a:alpha val="100000"/>
                    </a:srgbClr>
                  </a:gs>
                  <a:gs pos="100000">
                    <a:srgbClr val="0F4A92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</p:grpSp>
      <p:sp>
        <p:nvSpPr>
          <p:cNvPr name="Freeform 19" id="19"/>
          <p:cNvSpPr/>
          <p:nvPr/>
        </p:nvSpPr>
        <p:spPr>
          <a:xfrm flipH="true" flipV="true" rot="0">
            <a:off x="13233725" y="-623737"/>
            <a:ext cx="7574588" cy="6305844"/>
          </a:xfrm>
          <a:custGeom>
            <a:avLst/>
            <a:gdLst/>
            <a:ahLst/>
            <a:cxnLst/>
            <a:rect r="r" b="b" t="t" l="l"/>
            <a:pathLst>
              <a:path h="6305844" w="7574588">
                <a:moveTo>
                  <a:pt x="7574587" y="6305845"/>
                </a:moveTo>
                <a:lnTo>
                  <a:pt x="0" y="6305845"/>
                </a:lnTo>
                <a:lnTo>
                  <a:pt x="0" y="0"/>
                </a:lnTo>
                <a:lnTo>
                  <a:pt x="7574587" y="0"/>
                </a:lnTo>
                <a:lnTo>
                  <a:pt x="7574587" y="6305845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745447" y="1160127"/>
            <a:ext cx="574334" cy="260604"/>
          </a:xfrm>
          <a:custGeom>
            <a:avLst/>
            <a:gdLst/>
            <a:ahLst/>
            <a:cxnLst/>
            <a:rect r="r" b="b" t="t" l="l"/>
            <a:pathLst>
              <a:path h="260604" w="574334">
                <a:moveTo>
                  <a:pt x="0" y="0"/>
                </a:moveTo>
                <a:lnTo>
                  <a:pt x="574334" y="0"/>
                </a:lnTo>
                <a:lnTo>
                  <a:pt x="574334" y="260604"/>
                </a:lnTo>
                <a:lnTo>
                  <a:pt x="0" y="260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259300" y="9258300"/>
            <a:ext cx="574334" cy="260604"/>
          </a:xfrm>
          <a:custGeom>
            <a:avLst/>
            <a:gdLst/>
            <a:ahLst/>
            <a:cxnLst/>
            <a:rect r="r" b="b" t="t" l="l"/>
            <a:pathLst>
              <a:path h="260604" w="574334">
                <a:moveTo>
                  <a:pt x="0" y="0"/>
                </a:moveTo>
                <a:lnTo>
                  <a:pt x="574334" y="0"/>
                </a:lnTo>
                <a:lnTo>
                  <a:pt x="574334" y="260604"/>
                </a:lnTo>
                <a:lnTo>
                  <a:pt x="0" y="260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2696635" y="9698554"/>
            <a:ext cx="21054522" cy="1973861"/>
          </a:xfrm>
          <a:custGeom>
            <a:avLst/>
            <a:gdLst/>
            <a:ahLst/>
            <a:cxnLst/>
            <a:rect r="r" b="b" t="t" l="l"/>
            <a:pathLst>
              <a:path h="1973861" w="21054522">
                <a:moveTo>
                  <a:pt x="0" y="0"/>
                </a:moveTo>
                <a:lnTo>
                  <a:pt x="21054521" y="0"/>
                </a:lnTo>
                <a:lnTo>
                  <a:pt x="21054521" y="1973861"/>
                </a:lnTo>
                <a:lnTo>
                  <a:pt x="0" y="19738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86337" y="2991231"/>
            <a:ext cx="436270" cy="436270"/>
          </a:xfrm>
          <a:custGeom>
            <a:avLst/>
            <a:gdLst/>
            <a:ahLst/>
            <a:cxnLst/>
            <a:rect r="r" b="b" t="t" l="l"/>
            <a:pathLst>
              <a:path h="436270" w="436270">
                <a:moveTo>
                  <a:pt x="0" y="0"/>
                </a:moveTo>
                <a:lnTo>
                  <a:pt x="436270" y="0"/>
                </a:lnTo>
                <a:lnTo>
                  <a:pt x="436270" y="436270"/>
                </a:lnTo>
                <a:lnTo>
                  <a:pt x="0" y="436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86337" y="4707230"/>
            <a:ext cx="436270" cy="436270"/>
          </a:xfrm>
          <a:custGeom>
            <a:avLst/>
            <a:gdLst/>
            <a:ahLst/>
            <a:cxnLst/>
            <a:rect r="r" b="b" t="t" l="l"/>
            <a:pathLst>
              <a:path h="436270" w="436270">
                <a:moveTo>
                  <a:pt x="0" y="0"/>
                </a:moveTo>
                <a:lnTo>
                  <a:pt x="436270" y="0"/>
                </a:lnTo>
                <a:lnTo>
                  <a:pt x="436270" y="436270"/>
                </a:lnTo>
                <a:lnTo>
                  <a:pt x="0" y="436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6337" y="6423229"/>
            <a:ext cx="436270" cy="436270"/>
          </a:xfrm>
          <a:custGeom>
            <a:avLst/>
            <a:gdLst/>
            <a:ahLst/>
            <a:cxnLst/>
            <a:rect r="r" b="b" t="t" l="l"/>
            <a:pathLst>
              <a:path h="436270" w="436270">
                <a:moveTo>
                  <a:pt x="0" y="0"/>
                </a:moveTo>
                <a:lnTo>
                  <a:pt x="436270" y="0"/>
                </a:lnTo>
                <a:lnTo>
                  <a:pt x="436270" y="436270"/>
                </a:lnTo>
                <a:lnTo>
                  <a:pt x="0" y="436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286337" y="8139228"/>
            <a:ext cx="436270" cy="436270"/>
          </a:xfrm>
          <a:custGeom>
            <a:avLst/>
            <a:gdLst/>
            <a:ahLst/>
            <a:cxnLst/>
            <a:rect r="r" b="b" t="t" l="l"/>
            <a:pathLst>
              <a:path h="436270" w="436270">
                <a:moveTo>
                  <a:pt x="0" y="0"/>
                </a:moveTo>
                <a:lnTo>
                  <a:pt x="436270" y="0"/>
                </a:lnTo>
                <a:lnTo>
                  <a:pt x="436270" y="436270"/>
                </a:lnTo>
                <a:lnTo>
                  <a:pt x="0" y="436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887384"/>
            <a:ext cx="7292871" cy="92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3"/>
              </a:lnSpc>
            </a:pPr>
            <a:r>
              <a:rPr lang="en-US" sz="6076" b="true">
                <a:solidFill>
                  <a:srgbClr val="0B2F59"/>
                </a:solidFill>
                <a:latin typeface="Telegraf Bold"/>
                <a:ea typeface="Telegraf Bold"/>
                <a:cs typeface="Telegraf Bold"/>
                <a:sym typeface="Telegraf Bold"/>
              </a:rPr>
              <a:t>Démons</a:t>
            </a:r>
            <a:r>
              <a:rPr lang="en-US" b="true" sz="6076">
                <a:solidFill>
                  <a:srgbClr val="0B2F59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2867347"/>
            <a:ext cx="7751638" cy="54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69"/>
              </a:lnSpc>
              <a:spcBef>
                <a:spcPct val="0"/>
              </a:spcBef>
            </a:pPr>
            <a:r>
              <a:rPr lang="en-US" sz="3049">
                <a:solidFill>
                  <a:srgbClr val="0B2F59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3049">
                <a:solidFill>
                  <a:srgbClr val="0B2F59"/>
                </a:solidFill>
                <a:latin typeface="Telegraf"/>
                <a:ea typeface="Telegraf"/>
                <a:cs typeface="Telegraf"/>
                <a:sym typeface="Telegraf"/>
              </a:rPr>
              <a:t>endant la démonstration 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63805" y="6247065"/>
            <a:ext cx="4981489" cy="89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3"/>
              </a:lnSpc>
              <a:spcBef>
                <a:spcPct val="0"/>
              </a:spcBef>
            </a:pPr>
            <a:r>
              <a:rPr lang="en-US" sz="24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le</a:t>
            </a:r>
            <a:r>
              <a:rPr lang="en-US" sz="24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modèle IA s’exécute sur l’ESP32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63805" y="7989668"/>
            <a:ext cx="4981489" cy="89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3"/>
              </a:lnSpc>
              <a:spcBef>
                <a:spcPct val="0"/>
              </a:spcBef>
            </a:pPr>
            <a:r>
              <a:rPr lang="en-US" sz="24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 classe détectée</a:t>
            </a:r>
            <a:r>
              <a:rPr lang="en-US" sz="248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s’affiche instantanément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-34805" y="5158638"/>
            <a:ext cx="1048405" cy="923982"/>
            <a:chOff x="0" y="0"/>
            <a:chExt cx="1397873" cy="1231976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397873" cy="1231976"/>
              <a:chOff x="0" y="0"/>
              <a:chExt cx="343639" cy="302857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43639" cy="302857"/>
              </a:xfrm>
              <a:custGeom>
                <a:avLst/>
                <a:gdLst/>
                <a:ahLst/>
                <a:cxnLst/>
                <a:rect r="r" b="b" t="t" l="l"/>
                <a:pathLst>
                  <a:path h="302857" w="343639">
                    <a:moveTo>
                      <a:pt x="0" y="0"/>
                    </a:moveTo>
                    <a:lnTo>
                      <a:pt x="343639" y="0"/>
                    </a:lnTo>
                    <a:lnTo>
                      <a:pt x="343639" y="302857"/>
                    </a:lnTo>
                    <a:lnTo>
                      <a:pt x="0" y="302857"/>
                    </a:lnTo>
                    <a:close/>
                  </a:path>
                </a:pathLst>
              </a:custGeom>
              <a:solidFill>
                <a:srgbClr val="110B79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28575"/>
                <a:ext cx="343639" cy="331432"/>
              </a:xfrm>
              <a:prstGeom prst="rect">
                <a:avLst/>
              </a:prstGeom>
            </p:spPr>
            <p:txBody>
              <a:bodyPr anchor="ctr" rtlCol="false" tIns="48671" lIns="48671" bIns="48671" rIns="4867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113562">
              <a:off x="477639" y="339325"/>
              <a:ext cx="442595" cy="569254"/>
            </a:xfrm>
            <a:custGeom>
              <a:avLst/>
              <a:gdLst/>
              <a:ahLst/>
              <a:cxnLst/>
              <a:rect r="r" b="b" t="t" l="l"/>
              <a:pathLst>
                <a:path h="569254" w="442595">
                  <a:moveTo>
                    <a:pt x="0" y="0"/>
                  </a:moveTo>
                  <a:lnTo>
                    <a:pt x="442595" y="0"/>
                  </a:lnTo>
                  <a:lnTo>
                    <a:pt x="442595" y="569254"/>
                  </a:lnTo>
                  <a:lnTo>
                    <a:pt x="0" y="56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294370" y="5206506"/>
            <a:ext cx="8991967" cy="771096"/>
            <a:chOff x="0" y="0"/>
            <a:chExt cx="11989289" cy="1028128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11641628" cy="1028128"/>
              <a:chOff x="0" y="0"/>
              <a:chExt cx="2299581" cy="20308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299581" cy="203087"/>
              </a:xfrm>
              <a:custGeom>
                <a:avLst/>
                <a:gdLst/>
                <a:ahLst/>
                <a:cxnLst/>
                <a:rect r="r" b="b" t="t" l="l"/>
                <a:pathLst>
                  <a:path h="203087" w="2299581">
                    <a:moveTo>
                      <a:pt x="88669" y="0"/>
                    </a:moveTo>
                    <a:lnTo>
                      <a:pt x="2210911" y="0"/>
                    </a:lnTo>
                    <a:cubicBezTo>
                      <a:pt x="2234428" y="0"/>
                      <a:pt x="2256981" y="9342"/>
                      <a:pt x="2273610" y="25971"/>
                    </a:cubicBezTo>
                    <a:cubicBezTo>
                      <a:pt x="2290239" y="42599"/>
                      <a:pt x="2299581" y="65153"/>
                      <a:pt x="2299581" y="88669"/>
                    </a:cubicBezTo>
                    <a:lnTo>
                      <a:pt x="2299581" y="114418"/>
                    </a:lnTo>
                    <a:cubicBezTo>
                      <a:pt x="2299581" y="137934"/>
                      <a:pt x="2290239" y="160488"/>
                      <a:pt x="2273610" y="177116"/>
                    </a:cubicBezTo>
                    <a:cubicBezTo>
                      <a:pt x="2256981" y="193745"/>
                      <a:pt x="2234428" y="203087"/>
                      <a:pt x="2210911" y="203087"/>
                    </a:cubicBezTo>
                    <a:lnTo>
                      <a:pt x="88669" y="203087"/>
                    </a:lnTo>
                    <a:cubicBezTo>
                      <a:pt x="65153" y="203087"/>
                      <a:pt x="42599" y="193745"/>
                      <a:pt x="25971" y="177116"/>
                    </a:cubicBezTo>
                    <a:cubicBezTo>
                      <a:pt x="9342" y="160488"/>
                      <a:pt x="0" y="137934"/>
                      <a:pt x="0" y="114418"/>
                    </a:cubicBezTo>
                    <a:lnTo>
                      <a:pt x="0" y="88669"/>
                    </a:lnTo>
                    <a:cubicBezTo>
                      <a:pt x="0" y="65153"/>
                      <a:pt x="9342" y="42599"/>
                      <a:pt x="25971" y="25971"/>
                    </a:cubicBezTo>
                    <a:cubicBezTo>
                      <a:pt x="42599" y="9342"/>
                      <a:pt x="65153" y="0"/>
                      <a:pt x="8866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1F509A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2299581" cy="231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49287" y="180174"/>
              <a:ext cx="11940003" cy="598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46"/>
                </a:lnSpc>
              </a:pPr>
              <a:r>
                <a:rPr lang="en-US" b="true" sz="3191" spc="-63">
                  <a:solidFill>
                    <a:srgbClr val="0A3981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Aucun PC n’est nécessaire pendant l’inférence.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31 SUR 33</a:t>
            </a:r>
          </a:p>
        </p:txBody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E7F8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8350051" y="-1779964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5464966"/>
                </a:moveTo>
                <a:lnTo>
                  <a:pt x="11721106" y="5464966"/>
                </a:lnTo>
                <a:lnTo>
                  <a:pt x="11721106" y="0"/>
                </a:lnTo>
                <a:lnTo>
                  <a:pt x="0" y="0"/>
                </a:lnTo>
                <a:lnTo>
                  <a:pt x="0" y="5464966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62946">
            <a:off x="11146811" y="-1781577"/>
            <a:ext cx="8874113" cy="7687200"/>
          </a:xfrm>
          <a:custGeom>
            <a:avLst/>
            <a:gdLst/>
            <a:ahLst/>
            <a:cxnLst/>
            <a:rect r="r" b="b" t="t" l="l"/>
            <a:pathLst>
              <a:path h="7687200" w="8874113">
                <a:moveTo>
                  <a:pt x="8874113" y="0"/>
                </a:moveTo>
                <a:lnTo>
                  <a:pt x="0" y="0"/>
                </a:lnTo>
                <a:lnTo>
                  <a:pt x="0" y="7687201"/>
                </a:lnTo>
                <a:lnTo>
                  <a:pt x="8874113" y="7687201"/>
                </a:lnTo>
                <a:lnTo>
                  <a:pt x="88741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3851" y="1710220"/>
            <a:ext cx="8129305" cy="77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86"/>
              </a:lnSpc>
            </a:pP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Conclus</a:t>
            </a:r>
            <a:r>
              <a:rPr lang="en-US" b="true" sz="5543" spc="-11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ion générale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8661740" y="473299"/>
            <a:ext cx="964520" cy="1198461"/>
          </a:xfrm>
          <a:custGeom>
            <a:avLst/>
            <a:gdLst/>
            <a:ahLst/>
            <a:cxnLst/>
            <a:rect r="r" b="b" t="t" l="l"/>
            <a:pathLst>
              <a:path h="1198461" w="964520">
                <a:moveTo>
                  <a:pt x="0" y="0"/>
                </a:moveTo>
                <a:lnTo>
                  <a:pt x="964520" y="0"/>
                </a:lnTo>
                <a:lnTo>
                  <a:pt x="964520" y="1198461"/>
                </a:lnTo>
                <a:lnTo>
                  <a:pt x="0" y="1198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67214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4620" y="35180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32 OF 33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1793" y="2869602"/>
            <a:ext cx="16867507" cy="564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861" indent="-386930" lvl="1">
              <a:lnSpc>
                <a:spcPts val="5018"/>
              </a:lnSpc>
              <a:buFont typeface="Arial"/>
              <a:buChar char="•"/>
            </a:pPr>
            <a:r>
              <a:rPr lang="en-US" sz="3584" spc="-7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Ce projet a démontré la faisabilité d’un système de diagnostic intelligent pour moteurs électriques, combinant traitement du signal, apprentissage automatique et IA embarquée.</a:t>
            </a:r>
          </a:p>
          <a:p>
            <a:pPr algn="l">
              <a:lnSpc>
                <a:spcPts val="5018"/>
              </a:lnSpc>
            </a:pPr>
          </a:p>
          <a:p>
            <a:pPr algn="l" marL="773861" indent="-386930" lvl="1">
              <a:lnSpc>
                <a:spcPts val="5018"/>
              </a:lnSpc>
              <a:buFont typeface="Arial"/>
              <a:buChar char="•"/>
            </a:pPr>
            <a:r>
              <a:rPr lang="en-US" sz="3584" spc="-7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Un modèle DNN </a:t>
            </a:r>
            <a:r>
              <a:rPr lang="en-US" sz="3584" spc="-7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léger et précis a été entraîné sous Python puis déployé avec succès sur un ESP32-S3, fonctionnant en temps réel avec des capteurs réels.</a:t>
            </a:r>
          </a:p>
          <a:p>
            <a:pPr algn="l">
              <a:lnSpc>
                <a:spcPts val="5018"/>
              </a:lnSpc>
            </a:pPr>
          </a:p>
          <a:p>
            <a:pPr algn="l" marL="773861" indent="-386930" lvl="1">
              <a:lnSpc>
                <a:spcPts val="5018"/>
              </a:lnSpc>
              <a:buFont typeface="Arial"/>
              <a:buChar char="•"/>
            </a:pPr>
            <a:r>
              <a:rPr lang="en-US" sz="3584" spc="-7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La solution obtenue est autonome, peu coûteuse et adaptée aux applications de maintenance prédictive.</a:t>
            </a:r>
          </a:p>
        </p:txBody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85162" y="4141914"/>
            <a:ext cx="9589007" cy="186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4"/>
              </a:lnSpc>
            </a:pPr>
            <a:r>
              <a:rPr lang="en-US" sz="5539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MERCI BEAUCOUP POUR VOTRE ATTENTION !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5400000">
            <a:off x="9467170" y="3540633"/>
            <a:ext cx="13109125" cy="4828528"/>
          </a:xfrm>
          <a:custGeom>
            <a:avLst/>
            <a:gdLst/>
            <a:ahLst/>
            <a:cxnLst/>
            <a:rect r="r" b="b" t="t" l="l"/>
            <a:pathLst>
              <a:path h="4828528" w="13109125">
                <a:moveTo>
                  <a:pt x="0" y="4828528"/>
                </a:moveTo>
                <a:lnTo>
                  <a:pt x="13109126" y="4828528"/>
                </a:lnTo>
                <a:lnTo>
                  <a:pt x="13109126" y="0"/>
                </a:lnTo>
                <a:lnTo>
                  <a:pt x="0" y="0"/>
                </a:lnTo>
                <a:lnTo>
                  <a:pt x="0" y="48285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8333" y="7561890"/>
            <a:ext cx="5887841" cy="3213780"/>
          </a:xfrm>
          <a:custGeom>
            <a:avLst/>
            <a:gdLst/>
            <a:ahLst/>
            <a:cxnLst/>
            <a:rect r="r" b="b" t="t" l="l"/>
            <a:pathLst>
              <a:path h="3213780" w="5887841">
                <a:moveTo>
                  <a:pt x="0" y="0"/>
                </a:moveTo>
                <a:lnTo>
                  <a:pt x="5887841" y="0"/>
                </a:lnTo>
                <a:lnTo>
                  <a:pt x="5887841" y="3213779"/>
                </a:lnTo>
                <a:lnTo>
                  <a:pt x="0" y="3213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529097" y="1803084"/>
            <a:ext cx="6318605" cy="827895"/>
            <a:chOff x="0" y="0"/>
            <a:chExt cx="4427815" cy="5801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27815" cy="580154"/>
            </a:xfrm>
            <a:custGeom>
              <a:avLst/>
              <a:gdLst/>
              <a:ahLst/>
              <a:cxnLst/>
              <a:rect r="r" b="b" t="t" l="l"/>
              <a:pathLst>
                <a:path h="580154" w="4427815">
                  <a:moveTo>
                    <a:pt x="4224615" y="0"/>
                  </a:moveTo>
                  <a:lnTo>
                    <a:pt x="0" y="0"/>
                  </a:lnTo>
                  <a:lnTo>
                    <a:pt x="203200" y="580154"/>
                  </a:lnTo>
                  <a:lnTo>
                    <a:pt x="4427815" y="580154"/>
                  </a:lnTo>
                  <a:lnTo>
                    <a:pt x="4224615" y="0"/>
                  </a:lnTo>
                  <a:close/>
                </a:path>
              </a:pathLst>
            </a:custGeom>
            <a:solidFill>
              <a:srgbClr val="80D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224615" cy="618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08060" y="2038349"/>
            <a:ext cx="482927" cy="357366"/>
          </a:xfrm>
          <a:custGeom>
            <a:avLst/>
            <a:gdLst/>
            <a:ahLst/>
            <a:cxnLst/>
            <a:rect r="r" b="b" t="t" l="l"/>
            <a:pathLst>
              <a:path h="357366" w="482927">
                <a:moveTo>
                  <a:pt x="0" y="0"/>
                </a:moveTo>
                <a:lnTo>
                  <a:pt x="482926" y="0"/>
                </a:lnTo>
                <a:lnTo>
                  <a:pt x="482926" y="357365"/>
                </a:lnTo>
                <a:lnTo>
                  <a:pt x="0" y="357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33 SUR 33</a:t>
            </a:r>
          </a:p>
        </p:txBody>
      </p:sp>
    </p:spTree>
  </p:cSld>
  <p:clrMapOvr>
    <a:masterClrMapping/>
  </p:clrMapOvr>
  <p:transition spd="fast">
    <p:circl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E7F8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8350051" y="-1779964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5464966"/>
                </a:moveTo>
                <a:lnTo>
                  <a:pt x="11721106" y="5464966"/>
                </a:lnTo>
                <a:lnTo>
                  <a:pt x="11721106" y="0"/>
                </a:lnTo>
                <a:lnTo>
                  <a:pt x="0" y="0"/>
                </a:lnTo>
                <a:lnTo>
                  <a:pt x="0" y="5464966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791081">
            <a:off x="10871302" y="5524966"/>
            <a:ext cx="8874113" cy="7687200"/>
          </a:xfrm>
          <a:custGeom>
            <a:avLst/>
            <a:gdLst/>
            <a:ahLst/>
            <a:cxnLst/>
            <a:rect r="r" b="b" t="t" l="l"/>
            <a:pathLst>
              <a:path h="7687200" w="8874113">
                <a:moveTo>
                  <a:pt x="8874113" y="0"/>
                </a:moveTo>
                <a:lnTo>
                  <a:pt x="0" y="0"/>
                </a:lnTo>
                <a:lnTo>
                  <a:pt x="0" y="7687200"/>
                </a:lnTo>
                <a:lnTo>
                  <a:pt x="8874113" y="7687200"/>
                </a:lnTo>
                <a:lnTo>
                  <a:pt x="88741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46440" y="9373444"/>
            <a:ext cx="964520" cy="1198461"/>
          </a:xfrm>
          <a:custGeom>
            <a:avLst/>
            <a:gdLst/>
            <a:ahLst/>
            <a:cxnLst/>
            <a:rect r="r" b="b" t="t" l="l"/>
            <a:pathLst>
              <a:path h="1198461" w="964520">
                <a:moveTo>
                  <a:pt x="0" y="0"/>
                </a:moveTo>
                <a:lnTo>
                  <a:pt x="964520" y="0"/>
                </a:lnTo>
                <a:lnTo>
                  <a:pt x="964520" y="1198462"/>
                </a:lnTo>
                <a:lnTo>
                  <a:pt x="0" y="1198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7214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4620" y="351800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32 OF 33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68597" y="449815"/>
            <a:ext cx="3824803" cy="1513109"/>
          </a:xfrm>
          <a:custGeom>
            <a:avLst/>
            <a:gdLst/>
            <a:ahLst/>
            <a:cxnLst/>
            <a:rect r="r" b="b" t="t" l="l"/>
            <a:pathLst>
              <a:path h="1513109" w="3824803">
                <a:moveTo>
                  <a:pt x="0" y="0"/>
                </a:moveTo>
                <a:lnTo>
                  <a:pt x="3824803" y="0"/>
                </a:lnTo>
                <a:lnTo>
                  <a:pt x="3824803" y="1513109"/>
                </a:lnTo>
                <a:lnTo>
                  <a:pt x="0" y="15131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9163" y="149075"/>
            <a:ext cx="2232385" cy="1958918"/>
          </a:xfrm>
          <a:custGeom>
            <a:avLst/>
            <a:gdLst/>
            <a:ahLst/>
            <a:cxnLst/>
            <a:rect r="r" b="b" t="t" l="l"/>
            <a:pathLst>
              <a:path h="1958918" w="2232385">
                <a:moveTo>
                  <a:pt x="0" y="0"/>
                </a:moveTo>
                <a:lnTo>
                  <a:pt x="2232385" y="0"/>
                </a:lnTo>
                <a:lnTo>
                  <a:pt x="2232385" y="1958919"/>
                </a:lnTo>
                <a:lnTo>
                  <a:pt x="0" y="19589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28562" y="3158104"/>
            <a:ext cx="6230877" cy="68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spc="-80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Projet d’innovation sur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4918" y="4151877"/>
            <a:ext cx="12242964" cy="156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b="true" sz="5000" spc="-100">
                <a:solidFill>
                  <a:srgbClr val="363636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Diagnostique Intelligent des Systèmes Electromécaniques (DISEM)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600" y="6965219"/>
            <a:ext cx="44206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Réalisée par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81138" y="9772650"/>
            <a:ext cx="623052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spc="-50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Année Universitaire 2025/2026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600" y="7784368"/>
            <a:ext cx="388417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LAAZIZ Youness</a:t>
            </a:r>
          </a:p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KEBE  Mamadou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75725" y="6965219"/>
            <a:ext cx="44206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Encadrée par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15333" y="7727218"/>
            <a:ext cx="4420675" cy="164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M. RAFIK Mohamed</a:t>
            </a:r>
          </a:p>
          <a:p>
            <a:pPr algn="l">
              <a:lnSpc>
                <a:spcPts val="4416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Mme TALBI Bouchra</a:t>
            </a:r>
          </a:p>
          <a:p>
            <a:pPr algn="l">
              <a:lnSpc>
                <a:spcPts val="4416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Mme SFAR Wissal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92704" y="719071"/>
            <a:ext cx="9984739" cy="210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spc="-68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Dépa</a:t>
            </a:r>
            <a:r>
              <a:rPr lang="en-US" sz="3400" spc="-68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rtement : Génie Electrique</a:t>
            </a:r>
          </a:p>
          <a:p>
            <a:pPr algn="ctr">
              <a:lnSpc>
                <a:spcPts val="4760"/>
              </a:lnSpc>
            </a:pPr>
            <a:r>
              <a:rPr lang="en-US" sz="3400" spc="-68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Filière : Master Génie Electrique et    Systèmes Industriels Intelligents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115333" y="6965219"/>
            <a:ext cx="44206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 b="true">
                <a:solidFill>
                  <a:srgbClr val="000000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Membres de jury</a:t>
            </a:r>
            <a:r>
              <a:rPr lang="en-US" b="true" sz="3200" spc="-64">
                <a:solidFill>
                  <a:srgbClr val="000000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75725" y="7784368"/>
            <a:ext cx="44206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Ibarra Real Nova"/>
                <a:ea typeface="Ibarra Real Nova"/>
                <a:cs typeface="Ibarra Real Nova"/>
                <a:sym typeface="Ibarra Real Nova"/>
              </a:rPr>
              <a:t>M. RAFIK Mohamed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84687" y="5812402"/>
            <a:ext cx="1455132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399" spc="-47">
                <a:solidFill>
                  <a:srgbClr val="363636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Basé su</a:t>
            </a:r>
            <a:r>
              <a:rPr lang="en-US" b="true" sz="2399" spc="-47">
                <a:solidFill>
                  <a:srgbClr val="363636"/>
                </a:solidFill>
                <a:latin typeface="Ibarra Real Nova Bold"/>
                <a:ea typeface="Ibarra Real Nova Bold"/>
                <a:cs typeface="Ibarra Real Nova Bold"/>
                <a:sym typeface="Ibarra Real Nova Bold"/>
              </a:rPr>
              <a:t>r l’analyse du courant et des vibrations et un réseau de neurones profond (DNN) embarqué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21129" y="1028700"/>
            <a:ext cx="6566871" cy="7127395"/>
            <a:chOff x="0" y="0"/>
            <a:chExt cx="8755828" cy="950319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7" t="24362" r="64049" b="3902"/>
            <a:stretch>
              <a:fillRect/>
            </a:stretch>
          </p:blipFill>
          <p:spPr>
            <a:xfrm flipH="false" flipV="false">
              <a:off x="0" y="0"/>
              <a:ext cx="8755828" cy="950319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0" y="-632960"/>
            <a:ext cx="327660" cy="8763380"/>
            <a:chOff x="0" y="0"/>
            <a:chExt cx="86297" cy="2308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0" y="8399044"/>
            <a:ext cx="327660" cy="2520916"/>
            <a:chOff x="0" y="0"/>
            <a:chExt cx="86297" cy="6639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1324348"/>
            <a:ext cx="364788" cy="36478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83072" y="946049"/>
            <a:ext cx="256045" cy="184352"/>
          </a:xfrm>
          <a:custGeom>
            <a:avLst/>
            <a:gdLst/>
            <a:ahLst/>
            <a:cxnLst/>
            <a:rect r="r" b="b" t="t" l="l"/>
            <a:pathLst>
              <a:path h="184352" w="256045">
                <a:moveTo>
                  <a:pt x="0" y="0"/>
                </a:moveTo>
                <a:lnTo>
                  <a:pt x="256045" y="0"/>
                </a:lnTo>
                <a:lnTo>
                  <a:pt x="256045" y="184352"/>
                </a:lnTo>
                <a:lnTo>
                  <a:pt x="0" y="184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1085" y="2176858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1085" y="4125672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5"/>
                </a:lnTo>
                <a:lnTo>
                  <a:pt x="0" y="331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2312" y="3196279"/>
            <a:ext cx="1089068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(ventilation, pompes, compresseurs, HVAC, automatisme).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5697" y="2022398"/>
            <a:ext cx="982701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Les moteurs électriques sont au cœur des systèmes industriels modernes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52672" y="4762817"/>
            <a:ext cx="938148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des arrêts imprévus,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des coûts élevés de maintenance,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une dégradation accélérée des équipements.</a:t>
            </a:r>
          </a:p>
          <a:p>
            <a:pPr algn="just">
              <a:lnSpc>
                <a:spcPts val="384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65697" y="4067492"/>
            <a:ext cx="805626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Les pannes non détectées entraînent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65697" y="6525972"/>
            <a:ext cx="1132106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Les approches classiques de maintenance (corrective / préventive) sont aujourd’hui insuffisantes.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18864" y="6547083"/>
            <a:ext cx="328416" cy="331315"/>
          </a:xfrm>
          <a:custGeom>
            <a:avLst/>
            <a:gdLst/>
            <a:ahLst/>
            <a:cxnLst/>
            <a:rect r="r" b="b" t="t" l="l"/>
            <a:pathLst>
              <a:path h="331315" w="328416">
                <a:moveTo>
                  <a:pt x="0" y="0"/>
                </a:moveTo>
                <a:lnTo>
                  <a:pt x="328416" y="0"/>
                </a:lnTo>
                <a:lnTo>
                  <a:pt x="328416" y="331314"/>
                </a:lnTo>
                <a:lnTo>
                  <a:pt x="0" y="3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52312" y="7707072"/>
            <a:ext cx="1239988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D’où l’émergence de la maintenance prédictive intelligente.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52672" y="986042"/>
            <a:ext cx="8361151" cy="93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 spc="-110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Contexte général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0110" y="257076"/>
            <a:ext cx="16006890" cy="77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b="true" sz="4500" spc="-90">
                <a:solidFill>
                  <a:srgbClr val="1F509A"/>
                </a:solidFill>
                <a:latin typeface="Fahkwang Bold"/>
                <a:ea typeface="Fahkwang Bold"/>
                <a:cs typeface="Fahkwang Bold"/>
                <a:sym typeface="Fahkwang Bold"/>
              </a:rPr>
              <a:t>CONTEXTE, OBJECTIFS ET INTÉRÊT DU PROJET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4 SUR 33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56581"/>
            <a:ext cx="327660" cy="8763380"/>
            <a:chOff x="0" y="0"/>
            <a:chExt cx="86297" cy="2308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632960"/>
            <a:ext cx="327660" cy="2520916"/>
            <a:chOff x="0" y="0"/>
            <a:chExt cx="86297" cy="663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9789" y="1639099"/>
            <a:ext cx="200892" cy="2008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7202" y="1639099"/>
            <a:ext cx="200892" cy="2008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84066" y="1639099"/>
            <a:ext cx="200892" cy="2008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02156" y="2363518"/>
            <a:ext cx="307413" cy="30741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9929" y="5007003"/>
            <a:ext cx="307413" cy="30741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984721" y="627498"/>
            <a:ext cx="4837541" cy="9032004"/>
            <a:chOff x="0" y="0"/>
            <a:chExt cx="1162214" cy="21699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62214" cy="2169929"/>
            </a:xfrm>
            <a:custGeom>
              <a:avLst/>
              <a:gdLst/>
              <a:ahLst/>
              <a:cxnLst/>
              <a:rect r="r" b="b" t="t" l="l"/>
              <a:pathLst>
                <a:path h="2169929" w="1162214">
                  <a:moveTo>
                    <a:pt x="160038" y="0"/>
                  </a:moveTo>
                  <a:lnTo>
                    <a:pt x="1002175" y="0"/>
                  </a:lnTo>
                  <a:cubicBezTo>
                    <a:pt x="1044620" y="0"/>
                    <a:pt x="1085327" y="16861"/>
                    <a:pt x="1115340" y="46874"/>
                  </a:cubicBezTo>
                  <a:cubicBezTo>
                    <a:pt x="1145353" y="76887"/>
                    <a:pt x="1162214" y="117594"/>
                    <a:pt x="1162214" y="160038"/>
                  </a:cubicBezTo>
                  <a:lnTo>
                    <a:pt x="1162214" y="2009890"/>
                  </a:lnTo>
                  <a:cubicBezTo>
                    <a:pt x="1162214" y="2098277"/>
                    <a:pt x="1090562" y="2169929"/>
                    <a:pt x="1002175" y="2169929"/>
                  </a:cubicBezTo>
                  <a:lnTo>
                    <a:pt x="160038" y="2169929"/>
                  </a:lnTo>
                  <a:cubicBezTo>
                    <a:pt x="71652" y="2169929"/>
                    <a:pt x="0" y="2098277"/>
                    <a:pt x="0" y="2009890"/>
                  </a:cubicBezTo>
                  <a:lnTo>
                    <a:pt x="0" y="160038"/>
                  </a:lnTo>
                  <a:cubicBezTo>
                    <a:pt x="0" y="117594"/>
                    <a:pt x="16861" y="76887"/>
                    <a:pt x="46874" y="46874"/>
                  </a:cubicBezTo>
                  <a:cubicBezTo>
                    <a:pt x="76887" y="16861"/>
                    <a:pt x="117594" y="0"/>
                    <a:pt x="1600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gradFill>
                <a:gsLst>
                  <a:gs pos="0">
                    <a:srgbClr val="000437">
                      <a:alpha val="100000"/>
                    </a:srgbClr>
                  </a:gs>
                  <a:gs pos="100000">
                    <a:srgbClr val="00466D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162214" cy="2227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860442" y="0"/>
            <a:ext cx="3086100" cy="10287000"/>
            <a:chOff x="0" y="0"/>
            <a:chExt cx="812800" cy="27093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346092" y="1028700"/>
            <a:ext cx="4114800" cy="8229600"/>
            <a:chOff x="0" y="0"/>
            <a:chExt cx="3175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68962" t="0" r="-8992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560264" y="540550"/>
            <a:ext cx="11553223" cy="93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 spc="-110">
                <a:solidFill>
                  <a:srgbClr val="3A83BD"/>
                </a:solidFill>
                <a:latin typeface="Fahkwang Bold"/>
                <a:ea typeface="Fahkwang Bold"/>
                <a:cs typeface="Fahkwang Bold"/>
                <a:sym typeface="Fahkwang Bold"/>
              </a:rPr>
              <a:t>Problématique abordée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4066" y="2242306"/>
            <a:ext cx="913911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Les défauts électriques et mécaniques modifient les signaux mesurables 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08380" y="3336672"/>
            <a:ext cx="887226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courant statorique,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vibration mécanique,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couple et vitesse.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3468" y="4917822"/>
            <a:ext cx="918462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Ces signaux sont 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66031" y="5551766"/>
            <a:ext cx="9673060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bruités,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non stationnaires,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parfois difficiles à interpréter par des méthodes classiques seules.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4066" y="7762875"/>
            <a:ext cx="1034174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3200" spc="-64">
                <a:solidFill>
                  <a:srgbClr val="000000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Les solutions industrielles existantes sont souvent :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649929" y="7852056"/>
            <a:ext cx="307413" cy="307413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621829" y="8343900"/>
            <a:ext cx="8872260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coûteuses,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cent</a:t>
            </a: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ralisées (cloud),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peu adaptées aux systèmes embarqués.</a:t>
            </a:r>
          </a:p>
          <a:p>
            <a:pPr algn="l">
              <a:lnSpc>
                <a:spcPts val="3840"/>
              </a:lnSpc>
            </a:pP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5 SUR 33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1384" y="1395764"/>
            <a:ext cx="176916" cy="1769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4468" y="3796064"/>
            <a:ext cx="176916" cy="1769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0" y="-632960"/>
            <a:ext cx="327660" cy="8763380"/>
            <a:chOff x="0" y="0"/>
            <a:chExt cx="86297" cy="23080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97" cy="2308051"/>
            </a:xfrm>
            <a:custGeom>
              <a:avLst/>
              <a:gdLst/>
              <a:ahLst/>
              <a:cxnLst/>
              <a:rect r="r" b="b" t="t" l="l"/>
              <a:pathLst>
                <a:path h="2308051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2264902"/>
                  </a:lnTo>
                  <a:cubicBezTo>
                    <a:pt x="86297" y="2276346"/>
                    <a:pt x="81751" y="2287321"/>
                    <a:pt x="73659" y="2295413"/>
                  </a:cubicBezTo>
                  <a:cubicBezTo>
                    <a:pt x="65567" y="2303505"/>
                    <a:pt x="54592" y="2308051"/>
                    <a:pt x="43149" y="2308051"/>
                  </a:cubicBezTo>
                  <a:lnTo>
                    <a:pt x="43149" y="2308051"/>
                  </a:lnTo>
                  <a:cubicBezTo>
                    <a:pt x="31705" y="2308051"/>
                    <a:pt x="20730" y="2303505"/>
                    <a:pt x="12638" y="2295413"/>
                  </a:cubicBezTo>
                  <a:cubicBezTo>
                    <a:pt x="4546" y="2287321"/>
                    <a:pt x="0" y="2276346"/>
                    <a:pt x="0" y="2264902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6297" cy="2365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0" y="8399044"/>
            <a:ext cx="327660" cy="2520916"/>
            <a:chOff x="0" y="0"/>
            <a:chExt cx="86297" cy="6639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297" cy="663945"/>
            </a:xfrm>
            <a:custGeom>
              <a:avLst/>
              <a:gdLst/>
              <a:ahLst/>
              <a:cxnLst/>
              <a:rect r="r" b="b" t="t" l="l"/>
              <a:pathLst>
                <a:path h="663945" w="86297">
                  <a:moveTo>
                    <a:pt x="43149" y="0"/>
                  </a:moveTo>
                  <a:lnTo>
                    <a:pt x="43149" y="0"/>
                  </a:lnTo>
                  <a:cubicBezTo>
                    <a:pt x="66979" y="0"/>
                    <a:pt x="86297" y="19318"/>
                    <a:pt x="86297" y="43149"/>
                  </a:cubicBezTo>
                  <a:lnTo>
                    <a:pt x="86297" y="620796"/>
                  </a:lnTo>
                  <a:cubicBezTo>
                    <a:pt x="86297" y="644627"/>
                    <a:pt x="66979" y="663945"/>
                    <a:pt x="43149" y="663945"/>
                  </a:cubicBezTo>
                  <a:lnTo>
                    <a:pt x="43149" y="663945"/>
                  </a:lnTo>
                  <a:cubicBezTo>
                    <a:pt x="31705" y="663945"/>
                    <a:pt x="20730" y="659399"/>
                    <a:pt x="12638" y="651307"/>
                  </a:cubicBezTo>
                  <a:cubicBezTo>
                    <a:pt x="4546" y="643215"/>
                    <a:pt x="0" y="632240"/>
                    <a:pt x="0" y="620796"/>
                  </a:cubicBezTo>
                  <a:lnTo>
                    <a:pt x="0" y="43149"/>
                  </a:lnTo>
                  <a:cubicBezTo>
                    <a:pt x="0" y="31705"/>
                    <a:pt x="4546" y="20730"/>
                    <a:pt x="12638" y="12638"/>
                  </a:cubicBezTo>
                  <a:cubicBezTo>
                    <a:pt x="20730" y="4546"/>
                    <a:pt x="31705" y="0"/>
                    <a:pt x="431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EEFA">
                    <a:alpha val="100000"/>
                  </a:srgbClr>
                </a:gs>
                <a:gs pos="100000">
                  <a:srgbClr val="2484B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6297" cy="721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505012" y="6481382"/>
            <a:ext cx="9277976" cy="3835324"/>
            <a:chOff x="0" y="0"/>
            <a:chExt cx="12370635" cy="5113765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514" t="24411" r="514" b="0"/>
            <a:stretch>
              <a:fillRect/>
            </a:stretch>
          </p:blipFill>
          <p:spPr>
            <a:xfrm flipH="false" flipV="false">
              <a:off x="0" y="0"/>
              <a:ext cx="12370635" cy="5113765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1798936" y="1277267"/>
            <a:ext cx="1563728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 b="true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Objectif principal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2020" y="1944017"/>
            <a:ext cx="1563728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Développer un système de diagnostic intelligent, embarqué et temps réel capable de détecter les défauts d’un moteur PSC à partir de signaux de courant et de vibration.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2020" y="3677567"/>
            <a:ext cx="1563728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64" b="true">
                <a:solidFill>
                  <a:srgbClr val="072E5D"/>
                </a:solidFill>
                <a:latin typeface="Body Text Fit Bold"/>
                <a:ea typeface="Body Text Fit Bold"/>
                <a:cs typeface="Body Text Fit Bold"/>
                <a:sym typeface="Body Text Fit Bold"/>
              </a:rPr>
              <a:t>Objectifs spécifiques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1384" y="4344317"/>
            <a:ext cx="15637280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Modéliser un moteur PSC et ses défauts sous MATLAB/Simulink.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Générer un dataset réaliste et structuré.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Exploiter FFT et EMD pour extraire des caractéristiques pertinentes.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Entraîner un modèle Deep Learning robuste.</a:t>
            </a: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-64">
                <a:solidFill>
                  <a:srgbClr val="000000"/>
                </a:solidFill>
                <a:latin typeface="Body Text Fit"/>
                <a:ea typeface="Body Text Fit"/>
                <a:cs typeface="Body Text Fit"/>
                <a:sym typeface="Body Text Fit"/>
              </a:rPr>
              <a:t>Déployer le modèle sur une plateforme embarquée de type ESP32.</a:t>
            </a:r>
          </a:p>
          <a:p>
            <a:pPr algn="just">
              <a:lnSpc>
                <a:spcPts val="384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384468" y="497973"/>
            <a:ext cx="364788" cy="36478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08440" y="159667"/>
            <a:ext cx="8361151" cy="93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 spc="-110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Objectifs du projet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6 SUR 33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FF4F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2F6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664061" y="6888888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0"/>
                </a:moveTo>
                <a:lnTo>
                  <a:pt x="11721107" y="0"/>
                </a:lnTo>
                <a:lnTo>
                  <a:pt x="11721107" y="5464967"/>
                </a:lnTo>
                <a:lnTo>
                  <a:pt x="0" y="5464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7283311" y="6196111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11721107" y="0"/>
                </a:moveTo>
                <a:lnTo>
                  <a:pt x="0" y="0"/>
                </a:lnTo>
                <a:lnTo>
                  <a:pt x="0" y="5464966"/>
                </a:lnTo>
                <a:lnTo>
                  <a:pt x="11721107" y="5464966"/>
                </a:lnTo>
                <a:lnTo>
                  <a:pt x="117211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5535003" y="3985639"/>
            <a:ext cx="0" cy="7458772"/>
          </a:xfrm>
          <a:prstGeom prst="line">
            <a:avLst/>
          </a:prstGeom>
          <a:ln cap="flat" w="19050">
            <a:solidFill>
              <a:srgbClr val="1F50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1731103" y="3985639"/>
            <a:ext cx="0" cy="7458772"/>
          </a:xfrm>
          <a:prstGeom prst="line">
            <a:avLst/>
          </a:prstGeom>
          <a:ln cap="flat" w="19050">
            <a:solidFill>
              <a:srgbClr val="1F50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5400000">
            <a:off x="715816" y="4034443"/>
            <a:ext cx="1419757" cy="1322148"/>
          </a:xfrm>
          <a:custGeom>
            <a:avLst/>
            <a:gdLst/>
            <a:ahLst/>
            <a:cxnLst/>
            <a:rect r="r" b="b" t="t" l="l"/>
            <a:pathLst>
              <a:path h="1322148" w="1419757">
                <a:moveTo>
                  <a:pt x="0" y="0"/>
                </a:moveTo>
                <a:lnTo>
                  <a:pt x="1419757" y="0"/>
                </a:lnTo>
                <a:lnTo>
                  <a:pt x="1419757" y="1322148"/>
                </a:lnTo>
                <a:lnTo>
                  <a:pt x="0" y="132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6419648" y="4034443"/>
            <a:ext cx="1419757" cy="1322148"/>
          </a:xfrm>
          <a:custGeom>
            <a:avLst/>
            <a:gdLst/>
            <a:ahLst/>
            <a:cxnLst/>
            <a:rect r="r" b="b" t="t" l="l"/>
            <a:pathLst>
              <a:path h="1322148" w="1419757">
                <a:moveTo>
                  <a:pt x="0" y="0"/>
                </a:moveTo>
                <a:lnTo>
                  <a:pt x="1419757" y="0"/>
                </a:lnTo>
                <a:lnTo>
                  <a:pt x="1419757" y="1322148"/>
                </a:lnTo>
                <a:lnTo>
                  <a:pt x="0" y="132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721217">
            <a:off x="9639452" y="-1541743"/>
            <a:ext cx="10581592" cy="9166304"/>
          </a:xfrm>
          <a:custGeom>
            <a:avLst/>
            <a:gdLst/>
            <a:ahLst/>
            <a:cxnLst/>
            <a:rect r="r" b="b" t="t" l="l"/>
            <a:pathLst>
              <a:path h="9166304" w="10581592">
                <a:moveTo>
                  <a:pt x="10581593" y="0"/>
                </a:moveTo>
                <a:lnTo>
                  <a:pt x="0" y="0"/>
                </a:lnTo>
                <a:lnTo>
                  <a:pt x="0" y="9166304"/>
                </a:lnTo>
                <a:lnTo>
                  <a:pt x="10581593" y="9166304"/>
                </a:lnTo>
                <a:lnTo>
                  <a:pt x="105815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2461256" y="4078116"/>
            <a:ext cx="1419757" cy="1322148"/>
          </a:xfrm>
          <a:custGeom>
            <a:avLst/>
            <a:gdLst/>
            <a:ahLst/>
            <a:cxnLst/>
            <a:rect r="r" b="b" t="t" l="l"/>
            <a:pathLst>
              <a:path h="1322148" w="1419757">
                <a:moveTo>
                  <a:pt x="0" y="0"/>
                </a:moveTo>
                <a:lnTo>
                  <a:pt x="1419757" y="0"/>
                </a:lnTo>
                <a:lnTo>
                  <a:pt x="1419757" y="1322149"/>
                </a:lnTo>
                <a:lnTo>
                  <a:pt x="0" y="1322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5307" y="4387352"/>
            <a:ext cx="472645" cy="505503"/>
          </a:xfrm>
          <a:custGeom>
            <a:avLst/>
            <a:gdLst/>
            <a:ahLst/>
            <a:cxnLst/>
            <a:rect r="r" b="b" t="t" l="l"/>
            <a:pathLst>
              <a:path h="505503" w="472645">
                <a:moveTo>
                  <a:pt x="0" y="0"/>
                </a:moveTo>
                <a:lnTo>
                  <a:pt x="472645" y="0"/>
                </a:lnTo>
                <a:lnTo>
                  <a:pt x="472645" y="505503"/>
                </a:lnTo>
                <a:lnTo>
                  <a:pt x="0" y="505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95316" y="4317823"/>
            <a:ext cx="631752" cy="611220"/>
          </a:xfrm>
          <a:custGeom>
            <a:avLst/>
            <a:gdLst/>
            <a:ahLst/>
            <a:cxnLst/>
            <a:rect r="r" b="b" t="t" l="l"/>
            <a:pathLst>
              <a:path h="611220" w="631752">
                <a:moveTo>
                  <a:pt x="0" y="0"/>
                </a:moveTo>
                <a:lnTo>
                  <a:pt x="631753" y="0"/>
                </a:lnTo>
                <a:lnTo>
                  <a:pt x="631753" y="611220"/>
                </a:lnTo>
                <a:lnTo>
                  <a:pt x="0" y="6112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88577" y="4377712"/>
            <a:ext cx="565116" cy="635611"/>
          </a:xfrm>
          <a:custGeom>
            <a:avLst/>
            <a:gdLst/>
            <a:ahLst/>
            <a:cxnLst/>
            <a:rect r="r" b="b" t="t" l="l"/>
            <a:pathLst>
              <a:path h="635611" w="565116">
                <a:moveTo>
                  <a:pt x="0" y="0"/>
                </a:moveTo>
                <a:lnTo>
                  <a:pt x="565115" y="0"/>
                </a:lnTo>
                <a:lnTo>
                  <a:pt x="565115" y="635610"/>
                </a:lnTo>
                <a:lnTo>
                  <a:pt x="0" y="635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67689" y="2382543"/>
            <a:ext cx="964520" cy="1198461"/>
          </a:xfrm>
          <a:custGeom>
            <a:avLst/>
            <a:gdLst/>
            <a:ahLst/>
            <a:cxnLst/>
            <a:rect r="r" b="b" t="t" l="l"/>
            <a:pathLst>
              <a:path h="1198461" w="964520">
                <a:moveTo>
                  <a:pt x="0" y="0"/>
                </a:moveTo>
                <a:lnTo>
                  <a:pt x="964520" y="0"/>
                </a:lnTo>
                <a:lnTo>
                  <a:pt x="964520" y="1198462"/>
                </a:lnTo>
                <a:lnTo>
                  <a:pt x="0" y="11984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167214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64620" y="351800"/>
            <a:ext cx="4519372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7 SUR 33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4620" y="6905053"/>
            <a:ext cx="4026983" cy="178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4722" indent="-222361" lvl="1">
              <a:lnSpc>
                <a:spcPts val="2883"/>
              </a:lnSpc>
              <a:buFont typeface="Arial"/>
              <a:buChar char="•"/>
            </a:pPr>
            <a:r>
              <a:rPr lang="en-US" sz="2059" spc="-4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très répandu,</a:t>
            </a:r>
          </a:p>
          <a:p>
            <a:pPr algn="l" marL="444722" indent="-222361" lvl="1">
              <a:lnSpc>
                <a:spcPts val="2883"/>
              </a:lnSpc>
              <a:buFont typeface="Arial"/>
              <a:buChar char="•"/>
            </a:pPr>
            <a:r>
              <a:rPr lang="en-US" sz="2059" spc="-4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peu coûteux,</a:t>
            </a:r>
          </a:p>
          <a:p>
            <a:pPr algn="l" marL="444722" indent="-222361" lvl="1">
              <a:lnSpc>
                <a:spcPts val="2883"/>
              </a:lnSpc>
              <a:buFont typeface="Arial"/>
              <a:buChar char="•"/>
            </a:pPr>
            <a:r>
              <a:rPr lang="en-US" sz="2059" spc="-4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largement utilisé en industrie légère et domestique.</a:t>
            </a:r>
          </a:p>
          <a:p>
            <a:pPr algn="l" marL="0" indent="0" lvl="0">
              <a:lnSpc>
                <a:spcPts val="288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672878" y="6905053"/>
            <a:ext cx="4026983" cy="178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4722" indent="-222361" lvl="1">
              <a:lnSpc>
                <a:spcPts val="2883"/>
              </a:lnSpc>
              <a:buFont typeface="Arial"/>
              <a:buChar char="•"/>
            </a:pPr>
            <a:r>
              <a:rPr lang="en-US" sz="2059" spc="-4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autonome,</a:t>
            </a:r>
          </a:p>
          <a:p>
            <a:pPr algn="l" marL="444722" indent="-222361" lvl="1">
              <a:lnSpc>
                <a:spcPts val="2883"/>
              </a:lnSpc>
              <a:buFont typeface="Arial"/>
              <a:buChar char="•"/>
            </a:pPr>
            <a:r>
              <a:rPr lang="en-US" sz="2059" spc="-4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local (Edge AI),</a:t>
            </a:r>
          </a:p>
          <a:p>
            <a:pPr algn="l" marL="444722" indent="-222361" lvl="1">
              <a:lnSpc>
                <a:spcPts val="2883"/>
              </a:lnSpc>
              <a:buFont typeface="Arial"/>
              <a:buChar char="•"/>
            </a:pPr>
            <a:r>
              <a:rPr lang="en-US" sz="2059" spc="-4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faible coût,</a:t>
            </a:r>
          </a:p>
          <a:p>
            <a:pPr algn="l" marL="444722" indent="-222361" lvl="1">
              <a:lnSpc>
                <a:spcPts val="2883"/>
              </a:lnSpc>
              <a:buFont typeface="Arial"/>
              <a:buChar char="•"/>
            </a:pPr>
            <a:r>
              <a:rPr lang="en-US" sz="2059" spc="-4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sans dépendance cloud.</a:t>
            </a:r>
          </a:p>
          <a:p>
            <a:pPr algn="l" marL="0" indent="0" lvl="0">
              <a:lnSpc>
                <a:spcPts val="288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00808" y="6012538"/>
            <a:ext cx="3528707" cy="42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7"/>
              </a:lnSpc>
            </a:pPr>
            <a:r>
              <a:rPr lang="en-US" b="true" sz="3053" spc="-61">
                <a:solidFill>
                  <a:srgbClr val="211C1C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Moteur PSC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72878" y="5752622"/>
            <a:ext cx="3528707" cy="45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1"/>
              </a:lnSpc>
            </a:pPr>
            <a:r>
              <a:rPr lang="en-US" b="true" sz="3053" spc="-61">
                <a:solidFill>
                  <a:srgbClr val="211C1C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Système proposé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61604" y="6905053"/>
            <a:ext cx="4026983" cy="249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4722" indent="-222361" lvl="1">
              <a:lnSpc>
                <a:spcPts val="2883"/>
              </a:lnSpc>
              <a:buFont typeface="Arial"/>
              <a:buChar char="•"/>
            </a:pPr>
            <a:r>
              <a:rPr lang="en-US" sz="2059" spc="-4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surveillance de ventilateurs industriels,</a:t>
            </a:r>
          </a:p>
          <a:p>
            <a:pPr algn="l" marL="444722" indent="-222361" lvl="1">
              <a:lnSpc>
                <a:spcPts val="2883"/>
              </a:lnSpc>
              <a:buFont typeface="Arial"/>
              <a:buChar char="•"/>
            </a:pPr>
            <a:r>
              <a:rPr lang="en-US" sz="2059" spc="-4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maintenance prédictive HVAC,</a:t>
            </a:r>
          </a:p>
          <a:p>
            <a:pPr algn="l" marL="444722" indent="-222361" lvl="1">
              <a:lnSpc>
                <a:spcPts val="2883"/>
              </a:lnSpc>
              <a:buFont typeface="Arial"/>
              <a:buChar char="•"/>
            </a:pPr>
            <a:r>
              <a:rPr lang="en-US" sz="2059" spc="-4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bancs de test moteurs,</a:t>
            </a:r>
          </a:p>
          <a:p>
            <a:pPr algn="l" marL="444722" indent="-222361" lvl="1">
              <a:lnSpc>
                <a:spcPts val="2883"/>
              </a:lnSpc>
              <a:buFont typeface="Arial"/>
              <a:buChar char="•"/>
            </a:pPr>
            <a:r>
              <a:rPr lang="en-US" sz="2059" spc="-41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systèmes embarqués intelligents.</a:t>
            </a:r>
          </a:p>
          <a:p>
            <a:pPr algn="l" marL="0" indent="0" lvl="0">
              <a:lnSpc>
                <a:spcPts val="2883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661604" y="5752622"/>
            <a:ext cx="4360308" cy="45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1"/>
              </a:lnSpc>
            </a:pPr>
            <a:r>
              <a:rPr lang="en-US" b="true" sz="3053" spc="-61">
                <a:solidFill>
                  <a:srgbClr val="211C1C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Applications concrètes :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7049" y="2200505"/>
            <a:ext cx="364788" cy="36478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437">
                    <a:alpha val="100000"/>
                  </a:srgbClr>
                </a:gs>
                <a:gs pos="100000">
                  <a:srgbClr val="0046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57181" y="1881250"/>
            <a:ext cx="13720357" cy="82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b="true" sz="4900" spc="-98">
                <a:solidFill>
                  <a:srgbClr val="2E58A6"/>
                </a:solidFill>
                <a:latin typeface="Fahkwang Bold"/>
                <a:ea typeface="Fahkwang Bold"/>
                <a:cs typeface="Fahkwang Bold"/>
                <a:sym typeface="Fahkwang Bold"/>
              </a:rPr>
              <a:t>Intérêt industriel et application réelle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DBE7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1397" y="-3350297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66662" y="-201742"/>
            <a:ext cx="16466039" cy="1154262"/>
            <a:chOff x="0" y="0"/>
            <a:chExt cx="3598657" cy="252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7379987" y="2790409"/>
            <a:ext cx="1048335" cy="0"/>
          </a:xfrm>
          <a:prstGeom prst="line">
            <a:avLst/>
          </a:prstGeom>
          <a:ln cap="flat" w="19050">
            <a:solidFill>
              <a:srgbClr val="110B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7379987" y="7835699"/>
            <a:ext cx="1048335" cy="0"/>
          </a:xfrm>
          <a:prstGeom prst="line">
            <a:avLst/>
          </a:prstGeom>
          <a:ln cap="flat" w="19050">
            <a:solidFill>
              <a:srgbClr val="110B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1105806" y="5133975"/>
            <a:ext cx="8485793" cy="0"/>
          </a:xfrm>
          <a:prstGeom prst="line">
            <a:avLst/>
          </a:prstGeom>
          <a:ln cap="flat" w="19050">
            <a:solidFill>
              <a:srgbClr val="110B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true" flipV="true" rot="0">
            <a:off x="9721275" y="-2038603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11721107" y="5464966"/>
                </a:moveTo>
                <a:lnTo>
                  <a:pt x="0" y="5464966"/>
                </a:lnTo>
                <a:lnTo>
                  <a:pt x="0" y="0"/>
                </a:lnTo>
                <a:lnTo>
                  <a:pt x="11721107" y="0"/>
                </a:lnTo>
                <a:lnTo>
                  <a:pt x="11721107" y="546496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42065" y="952519"/>
            <a:ext cx="4003728" cy="4465963"/>
          </a:xfrm>
          <a:custGeom>
            <a:avLst/>
            <a:gdLst/>
            <a:ahLst/>
            <a:cxnLst/>
            <a:rect r="r" b="b" t="t" l="l"/>
            <a:pathLst>
              <a:path h="4465963" w="4003728">
                <a:moveTo>
                  <a:pt x="0" y="0"/>
                </a:moveTo>
                <a:lnTo>
                  <a:pt x="4003728" y="0"/>
                </a:lnTo>
                <a:lnTo>
                  <a:pt x="4003728" y="4465963"/>
                </a:lnTo>
                <a:lnTo>
                  <a:pt x="0" y="4465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7600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42065" y="5623308"/>
            <a:ext cx="4003728" cy="4465963"/>
          </a:xfrm>
          <a:custGeom>
            <a:avLst/>
            <a:gdLst/>
            <a:ahLst/>
            <a:cxnLst/>
            <a:rect r="r" b="b" t="t" l="l"/>
            <a:pathLst>
              <a:path h="4465963" w="4003728">
                <a:moveTo>
                  <a:pt x="0" y="0"/>
                </a:moveTo>
                <a:lnTo>
                  <a:pt x="4003728" y="0"/>
                </a:lnTo>
                <a:lnTo>
                  <a:pt x="4003728" y="4465963"/>
                </a:lnTo>
                <a:lnTo>
                  <a:pt x="0" y="4465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7600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55318" y="892288"/>
            <a:ext cx="5565347" cy="4526194"/>
          </a:xfrm>
          <a:custGeom>
            <a:avLst/>
            <a:gdLst/>
            <a:ahLst/>
            <a:cxnLst/>
            <a:rect r="r" b="b" t="t" l="l"/>
            <a:pathLst>
              <a:path h="4526194" w="5565347">
                <a:moveTo>
                  <a:pt x="0" y="0"/>
                </a:moveTo>
                <a:lnTo>
                  <a:pt x="5565347" y="0"/>
                </a:lnTo>
                <a:lnTo>
                  <a:pt x="5565347" y="4526194"/>
                </a:lnTo>
                <a:lnTo>
                  <a:pt x="0" y="4526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9687" t="0" r="0" b="-105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55318" y="5563077"/>
            <a:ext cx="5565347" cy="4526194"/>
          </a:xfrm>
          <a:custGeom>
            <a:avLst/>
            <a:gdLst/>
            <a:ahLst/>
            <a:cxnLst/>
            <a:rect r="r" b="b" t="t" l="l"/>
            <a:pathLst>
              <a:path h="4526194" w="5565347">
                <a:moveTo>
                  <a:pt x="0" y="0"/>
                </a:moveTo>
                <a:lnTo>
                  <a:pt x="5565347" y="0"/>
                </a:lnTo>
                <a:lnTo>
                  <a:pt x="5565347" y="4526194"/>
                </a:lnTo>
                <a:lnTo>
                  <a:pt x="0" y="4526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9687" t="0" r="0" b="-1058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317004" y="1156755"/>
            <a:ext cx="9094136" cy="3716698"/>
            <a:chOff x="0" y="0"/>
            <a:chExt cx="2395163" cy="9788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95163" cy="978883"/>
            </a:xfrm>
            <a:custGeom>
              <a:avLst/>
              <a:gdLst/>
              <a:ahLst/>
              <a:cxnLst/>
              <a:rect r="r" b="b" t="t" l="l"/>
              <a:pathLst>
                <a:path h="978883" w="2395163">
                  <a:moveTo>
                    <a:pt x="26391" y="0"/>
                  </a:moveTo>
                  <a:lnTo>
                    <a:pt x="2368773" y="0"/>
                  </a:lnTo>
                  <a:cubicBezTo>
                    <a:pt x="2375772" y="0"/>
                    <a:pt x="2382484" y="2780"/>
                    <a:pt x="2387434" y="7730"/>
                  </a:cubicBezTo>
                  <a:cubicBezTo>
                    <a:pt x="2392383" y="12679"/>
                    <a:pt x="2395163" y="19391"/>
                    <a:pt x="2395163" y="26391"/>
                  </a:cubicBezTo>
                  <a:lnTo>
                    <a:pt x="2395163" y="952493"/>
                  </a:lnTo>
                  <a:cubicBezTo>
                    <a:pt x="2395163" y="959492"/>
                    <a:pt x="2392383" y="966204"/>
                    <a:pt x="2387434" y="971154"/>
                  </a:cubicBezTo>
                  <a:cubicBezTo>
                    <a:pt x="2382484" y="976103"/>
                    <a:pt x="2375772" y="978883"/>
                    <a:pt x="2368773" y="978883"/>
                  </a:cubicBezTo>
                  <a:lnTo>
                    <a:pt x="26391" y="978883"/>
                  </a:lnTo>
                  <a:cubicBezTo>
                    <a:pt x="19391" y="978883"/>
                    <a:pt x="12679" y="976103"/>
                    <a:pt x="7730" y="971154"/>
                  </a:cubicBezTo>
                  <a:cubicBezTo>
                    <a:pt x="2780" y="966204"/>
                    <a:pt x="0" y="959492"/>
                    <a:pt x="0" y="952493"/>
                  </a:cubicBezTo>
                  <a:lnTo>
                    <a:pt x="0" y="26391"/>
                  </a:lnTo>
                  <a:cubicBezTo>
                    <a:pt x="0" y="19391"/>
                    <a:pt x="2780" y="12679"/>
                    <a:pt x="7730" y="7730"/>
                  </a:cubicBezTo>
                  <a:cubicBezTo>
                    <a:pt x="12679" y="2780"/>
                    <a:pt x="19391" y="0"/>
                    <a:pt x="263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395163" cy="100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17004" y="5667667"/>
            <a:ext cx="9094136" cy="3797685"/>
            <a:chOff x="0" y="0"/>
            <a:chExt cx="2395163" cy="10002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95163" cy="1000213"/>
            </a:xfrm>
            <a:custGeom>
              <a:avLst/>
              <a:gdLst/>
              <a:ahLst/>
              <a:cxnLst/>
              <a:rect r="r" b="b" t="t" l="l"/>
              <a:pathLst>
                <a:path h="1000213" w="2395163">
                  <a:moveTo>
                    <a:pt x="26391" y="0"/>
                  </a:moveTo>
                  <a:lnTo>
                    <a:pt x="2368773" y="0"/>
                  </a:lnTo>
                  <a:cubicBezTo>
                    <a:pt x="2375772" y="0"/>
                    <a:pt x="2382484" y="2780"/>
                    <a:pt x="2387434" y="7730"/>
                  </a:cubicBezTo>
                  <a:cubicBezTo>
                    <a:pt x="2392383" y="12679"/>
                    <a:pt x="2395163" y="19391"/>
                    <a:pt x="2395163" y="26391"/>
                  </a:cubicBezTo>
                  <a:lnTo>
                    <a:pt x="2395163" y="973823"/>
                  </a:lnTo>
                  <a:cubicBezTo>
                    <a:pt x="2395163" y="980822"/>
                    <a:pt x="2392383" y="987534"/>
                    <a:pt x="2387434" y="992484"/>
                  </a:cubicBezTo>
                  <a:cubicBezTo>
                    <a:pt x="2382484" y="997433"/>
                    <a:pt x="2375772" y="1000213"/>
                    <a:pt x="2368773" y="1000213"/>
                  </a:cubicBezTo>
                  <a:lnTo>
                    <a:pt x="26391" y="1000213"/>
                  </a:lnTo>
                  <a:cubicBezTo>
                    <a:pt x="19391" y="1000213"/>
                    <a:pt x="12679" y="997433"/>
                    <a:pt x="7730" y="992484"/>
                  </a:cubicBezTo>
                  <a:cubicBezTo>
                    <a:pt x="2780" y="987534"/>
                    <a:pt x="0" y="980822"/>
                    <a:pt x="0" y="973823"/>
                  </a:cubicBezTo>
                  <a:lnTo>
                    <a:pt x="0" y="26391"/>
                  </a:lnTo>
                  <a:cubicBezTo>
                    <a:pt x="0" y="19391"/>
                    <a:pt x="2780" y="12679"/>
                    <a:pt x="7730" y="7730"/>
                  </a:cubicBezTo>
                  <a:cubicBezTo>
                    <a:pt x="12679" y="2780"/>
                    <a:pt x="19391" y="0"/>
                    <a:pt x="26391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395163" cy="1028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013704" y="6214243"/>
            <a:ext cx="6782964" cy="696981"/>
            <a:chOff x="0" y="0"/>
            <a:chExt cx="1786460" cy="1835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86460" cy="183567"/>
            </a:xfrm>
            <a:custGeom>
              <a:avLst/>
              <a:gdLst/>
              <a:ahLst/>
              <a:cxnLst/>
              <a:rect r="r" b="b" t="t" l="l"/>
              <a:pathLst>
                <a:path h="183567" w="1786460">
                  <a:moveTo>
                    <a:pt x="91784" y="0"/>
                  </a:moveTo>
                  <a:lnTo>
                    <a:pt x="1694676" y="0"/>
                  </a:lnTo>
                  <a:cubicBezTo>
                    <a:pt x="1719019" y="0"/>
                    <a:pt x="1742364" y="9670"/>
                    <a:pt x="1759577" y="26883"/>
                  </a:cubicBezTo>
                  <a:cubicBezTo>
                    <a:pt x="1776790" y="44096"/>
                    <a:pt x="1786460" y="67441"/>
                    <a:pt x="1786460" y="91784"/>
                  </a:cubicBezTo>
                  <a:lnTo>
                    <a:pt x="1786460" y="91784"/>
                  </a:lnTo>
                  <a:cubicBezTo>
                    <a:pt x="1786460" y="142474"/>
                    <a:pt x="1745367" y="183567"/>
                    <a:pt x="1694676" y="183567"/>
                  </a:cubicBezTo>
                  <a:lnTo>
                    <a:pt x="91784" y="183567"/>
                  </a:lnTo>
                  <a:cubicBezTo>
                    <a:pt x="67441" y="183567"/>
                    <a:pt x="44096" y="173897"/>
                    <a:pt x="26883" y="156684"/>
                  </a:cubicBezTo>
                  <a:cubicBezTo>
                    <a:pt x="9670" y="139472"/>
                    <a:pt x="0" y="116126"/>
                    <a:pt x="0" y="91784"/>
                  </a:cubicBezTo>
                  <a:lnTo>
                    <a:pt x="0" y="91784"/>
                  </a:lnTo>
                  <a:cubicBezTo>
                    <a:pt x="0" y="67441"/>
                    <a:pt x="9670" y="44096"/>
                    <a:pt x="26883" y="26883"/>
                  </a:cubicBezTo>
                  <a:cubicBezTo>
                    <a:pt x="44096" y="9670"/>
                    <a:pt x="67441" y="0"/>
                    <a:pt x="917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EFF4FF">
                      <a:alpha val="100000"/>
                    </a:srgbClr>
                  </a:gs>
                  <a:gs pos="50000">
                    <a:srgbClr val="FFFFFF">
                      <a:alpha val="100000"/>
                    </a:srgbClr>
                  </a:gs>
                  <a:gs pos="100000">
                    <a:srgbClr val="F2F6FF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786460" cy="212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013704" y="1664803"/>
            <a:ext cx="3850368" cy="735081"/>
            <a:chOff x="0" y="0"/>
            <a:chExt cx="1014089" cy="1936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14089" cy="193602"/>
            </a:xfrm>
            <a:custGeom>
              <a:avLst/>
              <a:gdLst/>
              <a:ahLst/>
              <a:cxnLst/>
              <a:rect r="r" b="b" t="t" l="l"/>
              <a:pathLst>
                <a:path h="193602" w="1014089">
                  <a:moveTo>
                    <a:pt x="96801" y="0"/>
                  </a:moveTo>
                  <a:lnTo>
                    <a:pt x="917288" y="0"/>
                  </a:lnTo>
                  <a:cubicBezTo>
                    <a:pt x="970750" y="0"/>
                    <a:pt x="1014089" y="43339"/>
                    <a:pt x="1014089" y="96801"/>
                  </a:cubicBezTo>
                  <a:lnTo>
                    <a:pt x="1014089" y="96801"/>
                  </a:lnTo>
                  <a:cubicBezTo>
                    <a:pt x="1014089" y="122474"/>
                    <a:pt x="1003890" y="147096"/>
                    <a:pt x="985736" y="165249"/>
                  </a:cubicBezTo>
                  <a:cubicBezTo>
                    <a:pt x="967583" y="183403"/>
                    <a:pt x="942961" y="193602"/>
                    <a:pt x="917288" y="193602"/>
                  </a:cubicBezTo>
                  <a:lnTo>
                    <a:pt x="96801" y="193602"/>
                  </a:lnTo>
                  <a:cubicBezTo>
                    <a:pt x="71128" y="193602"/>
                    <a:pt x="46506" y="183403"/>
                    <a:pt x="28352" y="165249"/>
                  </a:cubicBezTo>
                  <a:cubicBezTo>
                    <a:pt x="10199" y="147096"/>
                    <a:pt x="0" y="122474"/>
                    <a:pt x="0" y="96801"/>
                  </a:cubicBezTo>
                  <a:lnTo>
                    <a:pt x="0" y="96801"/>
                  </a:lnTo>
                  <a:cubicBezTo>
                    <a:pt x="0" y="71128"/>
                    <a:pt x="10199" y="46506"/>
                    <a:pt x="28352" y="28352"/>
                  </a:cubicBezTo>
                  <a:cubicBezTo>
                    <a:pt x="46506" y="10199"/>
                    <a:pt x="71128" y="0"/>
                    <a:pt x="96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F509A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014089" cy="222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>
            <a:off x="7379987" y="2780884"/>
            <a:ext cx="0" cy="5045290"/>
          </a:xfrm>
          <a:prstGeom prst="line">
            <a:avLst/>
          </a:prstGeom>
          <a:ln cap="flat" w="19050">
            <a:solidFill>
              <a:srgbClr val="110B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849533" y="5667667"/>
            <a:ext cx="986657" cy="986657"/>
          </a:xfrm>
          <a:custGeom>
            <a:avLst/>
            <a:gdLst/>
            <a:ahLst/>
            <a:cxnLst/>
            <a:rect r="r" b="b" t="t" l="l"/>
            <a:pathLst>
              <a:path h="986657" w="986657">
                <a:moveTo>
                  <a:pt x="0" y="0"/>
                </a:moveTo>
                <a:lnTo>
                  <a:pt x="986656" y="0"/>
                </a:lnTo>
                <a:lnTo>
                  <a:pt x="986656" y="986657"/>
                </a:lnTo>
                <a:lnTo>
                  <a:pt x="0" y="986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64620" y="351800"/>
            <a:ext cx="4489586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8 SUR 33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64620" y="2697405"/>
            <a:ext cx="5890873" cy="180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73"/>
              </a:lnSpc>
            </a:pPr>
            <a:r>
              <a:rPr lang="en-US" b="true" sz="6549" spc="-130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Positionnement du projet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013704" y="2733259"/>
            <a:ext cx="7715295" cy="219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066" indent="-227533" lvl="1">
              <a:lnSpc>
                <a:spcPts val="2950"/>
              </a:lnSpc>
              <a:buFont typeface="Arial"/>
              <a:buChar char="•"/>
            </a:pPr>
            <a:r>
              <a:rPr lang="en-US" sz="2107" spc="-4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traitement du signal (FFT, EMD),</a:t>
            </a:r>
          </a:p>
          <a:p>
            <a:pPr algn="l">
              <a:lnSpc>
                <a:spcPts val="2950"/>
              </a:lnSpc>
            </a:pPr>
          </a:p>
          <a:p>
            <a:pPr algn="l" marL="455066" indent="-227533" lvl="1">
              <a:lnSpc>
                <a:spcPts val="2950"/>
              </a:lnSpc>
              <a:buFont typeface="Arial"/>
              <a:buChar char="•"/>
            </a:pPr>
            <a:r>
              <a:rPr lang="en-US" sz="2107" spc="-4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intelligence artificielle (DNN),</a:t>
            </a:r>
          </a:p>
          <a:p>
            <a:pPr algn="l">
              <a:lnSpc>
                <a:spcPts val="2950"/>
              </a:lnSpc>
            </a:pPr>
          </a:p>
          <a:p>
            <a:pPr algn="l" marL="455066" indent="-227533" lvl="1">
              <a:lnSpc>
                <a:spcPts val="2950"/>
              </a:lnSpc>
              <a:buFont typeface="Arial"/>
              <a:buChar char="•"/>
            </a:pPr>
            <a:r>
              <a:rPr lang="en-US" sz="2107" spc="-42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déploiement embarqué (ESP32).</a:t>
            </a:r>
          </a:p>
          <a:p>
            <a:pPr algn="l" marL="0" indent="0" lvl="0">
              <a:lnSpc>
                <a:spcPts val="295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013704" y="7248288"/>
            <a:ext cx="7715295" cy="146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066" indent="-227533" lvl="1">
              <a:lnSpc>
                <a:spcPts val="2950"/>
              </a:lnSpc>
              <a:buFont typeface="Arial"/>
              <a:buChar char="•"/>
            </a:pPr>
            <a:r>
              <a:rPr lang="en-US" sz="2107" spc="-42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</a:t>
            </a:r>
            <a:r>
              <a:rPr lang="en-US" sz="2107" spc="-42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ourant (signature électrique),</a:t>
            </a:r>
          </a:p>
          <a:p>
            <a:pPr algn="l">
              <a:lnSpc>
                <a:spcPts val="2950"/>
              </a:lnSpc>
            </a:pPr>
          </a:p>
          <a:p>
            <a:pPr algn="l" marL="455066" indent="-227533" lvl="1">
              <a:lnSpc>
                <a:spcPts val="2950"/>
              </a:lnSpc>
              <a:buFont typeface="Arial"/>
              <a:buChar char="•"/>
            </a:pPr>
            <a:r>
              <a:rPr lang="en-US" sz="2107" spc="-42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vibration (signature mécanique).</a:t>
            </a:r>
          </a:p>
          <a:p>
            <a:pPr algn="l" marL="0" indent="0" lvl="0">
              <a:lnSpc>
                <a:spcPts val="295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423154" y="1830421"/>
            <a:ext cx="3084372" cy="38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6"/>
              </a:lnSpc>
            </a:pPr>
            <a:r>
              <a:rPr lang="en-US" b="true" sz="2691" spc="-53">
                <a:solidFill>
                  <a:srgbClr val="0A3981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Approche hybride 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53416" y="6343749"/>
            <a:ext cx="6581181" cy="38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6"/>
              </a:lnSpc>
            </a:pPr>
            <a:r>
              <a:rPr lang="en-US" b="true" sz="2691" spc="-53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Fusion de deux sources d’information 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49533" y="6920578"/>
            <a:ext cx="6160616" cy="104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27"/>
              </a:lnSpc>
            </a:pPr>
            <a:r>
              <a:rPr lang="en-US" sz="3019" spc="-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Projet orienté </a:t>
            </a:r>
            <a:r>
              <a:rPr lang="en-US" b="true" sz="3019" spc="-6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recherche appliquée</a:t>
            </a:r>
            <a:r>
              <a:rPr lang="en-US" sz="3019" spc="-6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plus </a:t>
            </a:r>
            <a:r>
              <a:rPr lang="en-US" b="true" sz="3019" spc="-6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démonstration réelle.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6640310" y="1028700"/>
            <a:ext cx="739677" cy="919083"/>
          </a:xfrm>
          <a:custGeom>
            <a:avLst/>
            <a:gdLst/>
            <a:ahLst/>
            <a:cxnLst/>
            <a:rect r="r" b="b" t="t" l="l"/>
            <a:pathLst>
              <a:path h="919083" w="739677">
                <a:moveTo>
                  <a:pt x="0" y="0"/>
                </a:moveTo>
                <a:lnTo>
                  <a:pt x="739677" y="0"/>
                </a:lnTo>
                <a:lnTo>
                  <a:pt x="739677" y="919083"/>
                </a:lnTo>
                <a:lnTo>
                  <a:pt x="0" y="9190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67214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EFF4FF">
                <a:alpha val="100000"/>
              </a:srgbClr>
            </a:gs>
            <a:gs pos="100000">
              <a:srgbClr val="DBE7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46525" y="5005250"/>
            <a:ext cx="11721107" cy="5464966"/>
          </a:xfrm>
          <a:custGeom>
            <a:avLst/>
            <a:gdLst/>
            <a:ahLst/>
            <a:cxnLst/>
            <a:rect r="r" b="b" t="t" l="l"/>
            <a:pathLst>
              <a:path h="5464966" w="11721107">
                <a:moveTo>
                  <a:pt x="0" y="0"/>
                </a:moveTo>
                <a:lnTo>
                  <a:pt x="11721106" y="0"/>
                </a:lnTo>
                <a:lnTo>
                  <a:pt x="11721106" y="5464966"/>
                </a:lnTo>
                <a:lnTo>
                  <a:pt x="0" y="546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935485">
            <a:off x="9344133" y="-744539"/>
            <a:ext cx="9867844" cy="9448460"/>
          </a:xfrm>
          <a:custGeom>
            <a:avLst/>
            <a:gdLst/>
            <a:ahLst/>
            <a:cxnLst/>
            <a:rect r="r" b="b" t="t" l="l"/>
            <a:pathLst>
              <a:path h="9448460" w="9867844">
                <a:moveTo>
                  <a:pt x="0" y="0"/>
                </a:moveTo>
                <a:lnTo>
                  <a:pt x="9867844" y="0"/>
                </a:lnTo>
                <a:lnTo>
                  <a:pt x="9867844" y="9448460"/>
                </a:lnTo>
                <a:lnTo>
                  <a:pt x="0" y="944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10910" y="0"/>
            <a:ext cx="8477090" cy="8477090"/>
          </a:xfrm>
          <a:custGeom>
            <a:avLst/>
            <a:gdLst/>
            <a:ahLst/>
            <a:cxnLst/>
            <a:rect r="r" b="b" t="t" l="l"/>
            <a:pathLst>
              <a:path h="8477090" w="8477090">
                <a:moveTo>
                  <a:pt x="0" y="0"/>
                </a:moveTo>
                <a:lnTo>
                  <a:pt x="8477090" y="0"/>
                </a:lnTo>
                <a:lnTo>
                  <a:pt x="8477090" y="8477090"/>
                </a:lnTo>
                <a:lnTo>
                  <a:pt x="0" y="8477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36337" y="6134356"/>
            <a:ext cx="12346066" cy="4152644"/>
          </a:xfrm>
          <a:custGeom>
            <a:avLst/>
            <a:gdLst/>
            <a:ahLst/>
            <a:cxnLst/>
            <a:rect r="r" b="b" t="t" l="l"/>
            <a:pathLst>
              <a:path h="4152644" w="12346066">
                <a:moveTo>
                  <a:pt x="0" y="0"/>
                </a:moveTo>
                <a:lnTo>
                  <a:pt x="12346066" y="0"/>
                </a:lnTo>
                <a:lnTo>
                  <a:pt x="12346066" y="4152644"/>
                </a:lnTo>
                <a:lnTo>
                  <a:pt x="0" y="4152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8557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11217" y="8378618"/>
            <a:ext cx="10723465" cy="2236756"/>
          </a:xfrm>
          <a:custGeom>
            <a:avLst/>
            <a:gdLst/>
            <a:ahLst/>
            <a:cxnLst/>
            <a:rect r="r" b="b" t="t" l="l"/>
            <a:pathLst>
              <a:path h="2236756" w="10723465">
                <a:moveTo>
                  <a:pt x="0" y="0"/>
                </a:moveTo>
                <a:lnTo>
                  <a:pt x="10723465" y="0"/>
                </a:lnTo>
                <a:lnTo>
                  <a:pt x="10723465" y="2236756"/>
                </a:lnTo>
                <a:lnTo>
                  <a:pt x="0" y="2236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3654" t="-85654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5717" y="664807"/>
            <a:ext cx="7147476" cy="714747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0634" r="0" b="-20634"/>
              </a:stretch>
            </a:blipFill>
            <a:ln w="3048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73408" y="5899992"/>
            <a:ext cx="2554549" cy="2577099"/>
          </a:xfrm>
          <a:custGeom>
            <a:avLst/>
            <a:gdLst/>
            <a:ahLst/>
            <a:cxnLst/>
            <a:rect r="r" b="b" t="t" l="l"/>
            <a:pathLst>
              <a:path h="2577099" w="2554549">
                <a:moveTo>
                  <a:pt x="0" y="0"/>
                </a:moveTo>
                <a:lnTo>
                  <a:pt x="2554549" y="0"/>
                </a:lnTo>
                <a:lnTo>
                  <a:pt x="2554549" y="2577098"/>
                </a:lnTo>
                <a:lnTo>
                  <a:pt x="0" y="2577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9729" y="8539052"/>
            <a:ext cx="4081906" cy="1000067"/>
          </a:xfrm>
          <a:custGeom>
            <a:avLst/>
            <a:gdLst/>
            <a:ahLst/>
            <a:cxnLst/>
            <a:rect r="r" b="b" t="t" l="l"/>
            <a:pathLst>
              <a:path h="1000067" w="4081906">
                <a:moveTo>
                  <a:pt x="0" y="0"/>
                </a:moveTo>
                <a:lnTo>
                  <a:pt x="4081906" y="0"/>
                </a:lnTo>
                <a:lnTo>
                  <a:pt x="4081906" y="1000067"/>
                </a:lnTo>
                <a:lnTo>
                  <a:pt x="0" y="10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8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522602" y="160351"/>
            <a:ext cx="2765398" cy="276539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827533" y="465282"/>
            <a:ext cx="2155536" cy="215553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237024" y="936601"/>
            <a:ext cx="1386169" cy="1212898"/>
          </a:xfrm>
          <a:custGeom>
            <a:avLst/>
            <a:gdLst/>
            <a:ahLst/>
            <a:cxnLst/>
            <a:rect r="r" b="b" t="t" l="l"/>
            <a:pathLst>
              <a:path h="1212898" w="1386169">
                <a:moveTo>
                  <a:pt x="0" y="0"/>
                </a:moveTo>
                <a:lnTo>
                  <a:pt x="1386169" y="0"/>
                </a:lnTo>
                <a:lnTo>
                  <a:pt x="1386169" y="1212898"/>
                </a:lnTo>
                <a:lnTo>
                  <a:pt x="0" y="121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5283" y="733557"/>
            <a:ext cx="650827" cy="609336"/>
          </a:xfrm>
          <a:custGeom>
            <a:avLst/>
            <a:gdLst/>
            <a:ahLst/>
            <a:cxnLst/>
            <a:rect r="r" b="b" t="t" l="l"/>
            <a:pathLst>
              <a:path h="609336" w="650827">
                <a:moveTo>
                  <a:pt x="0" y="0"/>
                </a:moveTo>
                <a:lnTo>
                  <a:pt x="650827" y="0"/>
                </a:lnTo>
                <a:lnTo>
                  <a:pt x="650827" y="609336"/>
                </a:lnTo>
                <a:lnTo>
                  <a:pt x="0" y="6093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54808" y="1381931"/>
            <a:ext cx="8654921" cy="151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60"/>
              </a:lnSpc>
            </a:pPr>
            <a:r>
              <a:rPr lang="en-US" b="true" sz="4875" spc="-53">
                <a:solidFill>
                  <a:srgbClr val="2E58A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MODÉLISATION, SIMULATION ET GÉNÉRATION</a:t>
            </a:r>
            <a:r>
              <a:rPr lang="en-US" b="true" sz="4875" spc="-53">
                <a:solidFill>
                  <a:srgbClr val="2E58A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DES DONNÉES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5283" y="3389179"/>
            <a:ext cx="7575476" cy="45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1"/>
              </a:lnSpc>
            </a:pPr>
            <a:r>
              <a:rPr lang="en-US" b="true" sz="3321" spc="-109">
                <a:solidFill>
                  <a:srgbClr val="211C1C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OBJECTIF DE CETTE PHASE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6296" y="4323233"/>
            <a:ext cx="8654921" cy="105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0"/>
              </a:lnSpc>
            </a:pPr>
            <a:r>
              <a:rPr lang="en-US" b="true" sz="2689" spc="-29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Mett</a:t>
            </a:r>
            <a:r>
              <a:rPr lang="en-US" b="true" sz="2689" spc="-29">
                <a:solidFill>
                  <a:srgbClr val="2E58A6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 en place une chaîne complète de génération de données fiables, contrôlées et reproductibles, servant de base à l’apprentissage du modèle IA.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562707" y="8796629"/>
            <a:ext cx="8124367" cy="4905087"/>
          </a:xfrm>
          <a:custGeom>
            <a:avLst/>
            <a:gdLst/>
            <a:ahLst/>
            <a:cxnLst/>
            <a:rect r="r" b="b" t="t" l="l"/>
            <a:pathLst>
              <a:path h="4905087" w="8124367">
                <a:moveTo>
                  <a:pt x="0" y="0"/>
                </a:moveTo>
                <a:lnTo>
                  <a:pt x="8124367" y="0"/>
                </a:lnTo>
                <a:lnTo>
                  <a:pt x="8124367" y="4905087"/>
                </a:lnTo>
                <a:lnTo>
                  <a:pt x="0" y="49050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242730" y="9160490"/>
            <a:ext cx="16466039" cy="1154262"/>
            <a:chOff x="0" y="0"/>
            <a:chExt cx="3598657" cy="25226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7110" y="0"/>
              <a:ext cx="3584437" cy="252264"/>
            </a:xfrm>
            <a:custGeom>
              <a:avLst/>
              <a:gdLst/>
              <a:ahLst/>
              <a:cxnLst/>
              <a:rect r="r" b="b" t="t" l="l"/>
              <a:pathLst>
                <a:path h="252264" w="3584437">
                  <a:moveTo>
                    <a:pt x="209725" y="0"/>
                  </a:moveTo>
                  <a:lnTo>
                    <a:pt x="3577911" y="0"/>
                  </a:lnTo>
                  <a:cubicBezTo>
                    <a:pt x="3580424" y="0"/>
                    <a:pt x="3582713" y="1442"/>
                    <a:pt x="3583798" y="3708"/>
                  </a:cubicBezTo>
                  <a:cubicBezTo>
                    <a:pt x="3584882" y="5975"/>
                    <a:pt x="3584569" y="8662"/>
                    <a:pt x="3582993" y="10619"/>
                  </a:cubicBezTo>
                  <a:lnTo>
                    <a:pt x="3396900" y="241645"/>
                  </a:lnTo>
                  <a:cubicBezTo>
                    <a:pt x="3391491" y="248360"/>
                    <a:pt x="3383333" y="252264"/>
                    <a:pt x="3374711" y="252264"/>
                  </a:cubicBezTo>
                  <a:lnTo>
                    <a:pt x="6525" y="252264"/>
                  </a:lnTo>
                  <a:cubicBezTo>
                    <a:pt x="4013" y="252264"/>
                    <a:pt x="1724" y="250822"/>
                    <a:pt x="639" y="248556"/>
                  </a:cubicBezTo>
                  <a:cubicBezTo>
                    <a:pt x="-445" y="246290"/>
                    <a:pt x="-133" y="243602"/>
                    <a:pt x="1443" y="241645"/>
                  </a:cubicBezTo>
                  <a:lnTo>
                    <a:pt x="187537" y="10619"/>
                  </a:lnTo>
                  <a:cubicBezTo>
                    <a:pt x="192945" y="3904"/>
                    <a:pt x="201103" y="0"/>
                    <a:pt x="209725" y="0"/>
                  </a:cubicBezTo>
                  <a:close/>
                </a:path>
              </a:pathLst>
            </a:custGeom>
            <a:solidFill>
              <a:srgbClr val="2E58A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28575"/>
              <a:ext cx="3395457" cy="28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337251" y="9609258"/>
            <a:ext cx="4663883" cy="3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6"/>
              </a:lnSpc>
            </a:pPr>
            <a:r>
              <a:rPr lang="en-US" b="true" sz="2570" spc="575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PAGE 9 SUR 33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DAG-O-HzjZo</dc:identifier>
  <dcterms:modified xsi:type="dcterms:W3CDTF">2011-08-01T06:04:30Z</dcterms:modified>
  <cp:revision>1</cp:revision>
  <dc:title>Diagnostique Intelligent des Systèmes Electromécaniques</dc:title>
</cp:coreProperties>
</file>